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432" r:id="rId2"/>
    <p:sldId id="332" r:id="rId3"/>
    <p:sldId id="265" r:id="rId4"/>
    <p:sldId id="260" r:id="rId5"/>
    <p:sldId id="261" r:id="rId6"/>
    <p:sldId id="825" r:id="rId7"/>
    <p:sldId id="884" r:id="rId8"/>
    <p:sldId id="334" r:id="rId9"/>
    <p:sldId id="417" r:id="rId10"/>
    <p:sldId id="430" r:id="rId11"/>
    <p:sldId id="431" r:id="rId12"/>
    <p:sldId id="719" r:id="rId13"/>
    <p:sldId id="885" r:id="rId14"/>
    <p:sldId id="730" r:id="rId15"/>
    <p:sldId id="887" r:id="rId16"/>
    <p:sldId id="888" r:id="rId17"/>
    <p:sldId id="889" r:id="rId18"/>
    <p:sldId id="890" r:id="rId19"/>
    <p:sldId id="911" r:id="rId20"/>
    <p:sldId id="891" r:id="rId21"/>
    <p:sldId id="892" r:id="rId22"/>
    <p:sldId id="893" r:id="rId23"/>
    <p:sldId id="894" r:id="rId24"/>
    <p:sldId id="895" r:id="rId25"/>
    <p:sldId id="896" r:id="rId26"/>
    <p:sldId id="897" r:id="rId27"/>
    <p:sldId id="898" r:id="rId28"/>
    <p:sldId id="838" r:id="rId29"/>
    <p:sldId id="899" r:id="rId30"/>
    <p:sldId id="900" r:id="rId31"/>
    <p:sldId id="901" r:id="rId32"/>
    <p:sldId id="902" r:id="rId33"/>
    <p:sldId id="903" r:id="rId34"/>
    <p:sldId id="904" r:id="rId35"/>
    <p:sldId id="905" r:id="rId36"/>
    <p:sldId id="906" r:id="rId37"/>
    <p:sldId id="907" r:id="rId38"/>
    <p:sldId id="908" r:id="rId39"/>
    <p:sldId id="909" r:id="rId40"/>
    <p:sldId id="910" r:id="rId41"/>
    <p:sldId id="912" r:id="rId42"/>
    <p:sldId id="913" r:id="rId43"/>
    <p:sldId id="914" r:id="rId44"/>
    <p:sldId id="915" r:id="rId45"/>
    <p:sldId id="916" r:id="rId46"/>
    <p:sldId id="917" r:id="rId47"/>
    <p:sldId id="918" r:id="rId48"/>
    <p:sldId id="919" r:id="rId49"/>
    <p:sldId id="920" r:id="rId50"/>
    <p:sldId id="921" r:id="rId51"/>
    <p:sldId id="922" r:id="rId52"/>
    <p:sldId id="923" r:id="rId53"/>
    <p:sldId id="924" r:id="rId54"/>
    <p:sldId id="795" r:id="rId55"/>
    <p:sldId id="925" r:id="rId56"/>
    <p:sldId id="707" r:id="rId57"/>
    <p:sldId id="926" r:id="rId58"/>
    <p:sldId id="927" r:id="rId59"/>
    <p:sldId id="928" r:id="rId60"/>
    <p:sldId id="929" r:id="rId61"/>
    <p:sldId id="930" r:id="rId62"/>
    <p:sldId id="931" r:id="rId63"/>
    <p:sldId id="932" r:id="rId64"/>
    <p:sldId id="933" r:id="rId65"/>
    <p:sldId id="934" r:id="rId66"/>
    <p:sldId id="886" r:id="rId67"/>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5503" autoAdjust="0"/>
  </p:normalViewPr>
  <p:slideViewPr>
    <p:cSldViewPr>
      <p:cViewPr>
        <p:scale>
          <a:sx n="72" d="100"/>
          <a:sy n="72" d="100"/>
        </p:scale>
        <p:origin x="283" y="29"/>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01/04/2021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66</a:t>
            </a:fld>
            <a:endParaRPr lang="pt-BR"/>
          </a:p>
        </p:txBody>
      </p:sp>
    </p:spTree>
    <p:extLst>
      <p:ext uri="{BB962C8B-B14F-4D97-AF65-F5344CB8AC3E}">
        <p14:creationId xmlns:p14="http://schemas.microsoft.com/office/powerpoint/2010/main" val="267768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01/04/2021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01/04/2021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gif"/><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gif"/><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www.museus.gov.br/" TargetMode="Externa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24.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24.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24.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24.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24.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jpeg"/><Relationship Id="rId7"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24.pn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24.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24.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24.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24.png"/><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1.jpeg"/><Relationship Id="rId21" Type="http://schemas.openxmlformats.org/officeDocument/2006/relationships/image" Target="../media/image23.png"/><Relationship Id="rId7" Type="http://schemas.openxmlformats.org/officeDocument/2006/relationships/diagramColors" Target="../diagrams/colors1.xml"/><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3.png"/><Relationship Id="rId5" Type="http://schemas.openxmlformats.org/officeDocument/2006/relationships/diagramLayout" Target="../diagrams/layout1.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Data" Target="../diagrams/data1.xml"/><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5.png"/><Relationship Id="rId4" Type="http://schemas.openxmlformats.org/officeDocument/2006/relationships/diagramData" Target="../diagrams/data2.xml"/><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23" name="Picture 2" descr="Sistema de Memórias de Computadores - Diego Macêd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9" y="1023347"/>
            <a:ext cx="6333772" cy="5393783"/>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976317" y="1504775"/>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637919" y="1120784"/>
            <a:ext cx="1091389" cy="2646878"/>
          </a:xfrm>
          <a:prstGeom prst="rect">
            <a:avLst/>
          </a:prstGeom>
        </p:spPr>
        <p:txBody>
          <a:bodyPr wrap="square">
            <a:spAutoFit/>
          </a:bodyPr>
          <a:lstStyle/>
          <a:p>
            <a:r>
              <a:rPr lang="pt-BR" sz="16600" b="1" dirty="0" smtClean="0"/>
              <a:t>4</a:t>
            </a:r>
            <a:endParaRPr lang="pt-BR" sz="9600" dirty="0"/>
          </a:p>
        </p:txBody>
      </p:sp>
      <p:sp>
        <p:nvSpPr>
          <p:cNvPr id="4" name="Retângulo 3"/>
          <p:cNvSpPr/>
          <p:nvPr/>
        </p:nvSpPr>
        <p:spPr>
          <a:xfrm>
            <a:off x="251348" y="6389798"/>
            <a:ext cx="6850060" cy="1200329"/>
          </a:xfrm>
          <a:prstGeom prst="rect">
            <a:avLst/>
          </a:prstGeom>
        </p:spPr>
        <p:txBody>
          <a:bodyPr wrap="square">
            <a:spAutoFit/>
          </a:bodyPr>
          <a:lstStyle/>
          <a:p>
            <a:pPr fontAlgn="base"/>
            <a:r>
              <a:rPr lang="pt-BR" sz="2400" b="1" dirty="0"/>
              <a:t>Organização de memória interna e externa, periféricos, multiprocessadores e multicomputadores.</a:t>
            </a:r>
          </a:p>
        </p:txBody>
      </p:sp>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Conhecer </a:t>
            </a:r>
            <a:r>
              <a:rPr lang="pt-BR" sz="1400" dirty="0"/>
              <a:t>os tipos de memória e como são organizados em hierarquia;</a:t>
            </a:r>
          </a:p>
          <a:p>
            <a:pPr fontAlgn="base"/>
            <a:endParaRPr lang="pt-BR" sz="1400" dirty="0"/>
          </a:p>
          <a:p>
            <a:pPr fontAlgn="base"/>
            <a:r>
              <a:rPr lang="pt-BR" sz="1400" dirty="0"/>
              <a:t>Compreender como o computador acessa os periféricos e se comunica com eles;</a:t>
            </a:r>
          </a:p>
          <a:p>
            <a:pPr fontAlgn="base"/>
            <a:endParaRPr lang="pt-BR" sz="1400" dirty="0"/>
          </a:p>
          <a:p>
            <a:pPr fontAlgn="base"/>
            <a:r>
              <a:rPr lang="pt-BR" sz="1400" dirty="0"/>
              <a:t>Compreender a importância do paralelismo para grandes demandas;</a:t>
            </a:r>
          </a:p>
          <a:p>
            <a:pPr fontAlgn="base"/>
            <a:endParaRPr lang="pt-BR" sz="1400" dirty="0"/>
          </a:p>
          <a:p>
            <a:pPr fontAlgn="base"/>
            <a:r>
              <a:rPr lang="pt-BR" sz="1400" dirty="0"/>
              <a:t>Aprender a diferença entre multiprocessadores e multicomputadores.</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8"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Organização da memória</a:t>
            </a:r>
          </a:p>
          <a:p>
            <a:pPr fontAlgn="base"/>
            <a:r>
              <a:rPr lang="pt-BR" sz="1400" b="1" dirty="0"/>
              <a:t>–</a:t>
            </a:r>
          </a:p>
          <a:p>
            <a:pPr fontAlgn="base"/>
            <a:r>
              <a:rPr lang="pt-BR" sz="1400" b="1" dirty="0"/>
              <a:t>// Hierarquia da memória</a:t>
            </a:r>
          </a:p>
          <a:p>
            <a:pPr fontAlgn="base"/>
            <a:endParaRPr lang="pt-BR" sz="1400" b="1" dirty="0"/>
          </a:p>
          <a:p>
            <a:pPr fontAlgn="base"/>
            <a:r>
              <a:rPr lang="pt-BR" sz="1400" b="1" dirty="0"/>
              <a:t>Memória auxiliar</a:t>
            </a:r>
          </a:p>
          <a:p>
            <a:pPr fontAlgn="base"/>
            <a:r>
              <a:rPr lang="pt-BR" sz="1400" b="1" dirty="0"/>
              <a:t>–</a:t>
            </a:r>
          </a:p>
          <a:p>
            <a:pPr fontAlgn="base"/>
            <a:r>
              <a:rPr lang="pt-BR" sz="1400" b="1" dirty="0"/>
              <a:t>// Dispositivos de armazenamento</a:t>
            </a:r>
          </a:p>
          <a:p>
            <a:pPr fontAlgn="base"/>
            <a:endParaRPr lang="pt-BR" sz="1400" b="1" dirty="0"/>
          </a:p>
          <a:p>
            <a:pPr fontAlgn="base"/>
            <a:r>
              <a:rPr lang="pt-BR" sz="1400" b="1" dirty="0"/>
              <a:t>Acessando periféricos</a:t>
            </a:r>
          </a:p>
          <a:p>
            <a:pPr fontAlgn="base"/>
            <a:r>
              <a:rPr lang="pt-BR" sz="1400" b="1" dirty="0"/>
              <a:t>–</a:t>
            </a:r>
          </a:p>
          <a:p>
            <a:pPr fontAlgn="base"/>
            <a:r>
              <a:rPr lang="pt-BR" sz="1400" b="1" dirty="0"/>
              <a:t>// Entrada e saída (I/O)</a:t>
            </a:r>
          </a:p>
          <a:p>
            <a:pPr fontAlgn="base"/>
            <a:r>
              <a:rPr lang="pt-BR" sz="1400" b="1" dirty="0"/>
              <a:t>// Barramentos</a:t>
            </a:r>
          </a:p>
          <a:p>
            <a:pPr fontAlgn="base"/>
            <a:r>
              <a:rPr lang="pt-BR" sz="1400" b="1" dirty="0"/>
              <a:t>// Comunicações</a:t>
            </a:r>
          </a:p>
          <a:p>
            <a:pPr fontAlgn="base"/>
            <a:r>
              <a:rPr lang="pt-BR" sz="1400" b="1" dirty="0"/>
              <a:t>// Interfaces</a:t>
            </a:r>
          </a:p>
          <a:p>
            <a:pPr fontAlgn="base"/>
            <a:r>
              <a:rPr lang="pt-BR" sz="1400" b="1" dirty="0"/>
              <a:t>// Periféricos</a:t>
            </a:r>
          </a:p>
          <a:p>
            <a:pPr fontAlgn="base"/>
            <a:endParaRPr lang="pt-BR" sz="1400" b="1" dirty="0"/>
          </a:p>
          <a:p>
            <a:pPr fontAlgn="base"/>
            <a:r>
              <a:rPr lang="pt-BR" sz="1400" b="1" dirty="0"/>
              <a:t>Arquiteturas paralelas</a:t>
            </a:r>
          </a:p>
          <a:p>
            <a:pPr fontAlgn="base"/>
            <a:r>
              <a:rPr lang="pt-BR" sz="1400" b="1" dirty="0"/>
              <a:t>–</a:t>
            </a:r>
          </a:p>
          <a:p>
            <a:pPr fontAlgn="base"/>
            <a:r>
              <a:rPr lang="pt-BR" sz="1400" b="1" dirty="0"/>
              <a:t>// Multiprocessadores de memória compartilhada</a:t>
            </a:r>
          </a:p>
          <a:p>
            <a:pPr fontAlgn="base"/>
            <a:r>
              <a:rPr lang="pt-BR" sz="1400" b="1" dirty="0"/>
              <a:t>// Multiprocessadores homogêneos em um chip</a:t>
            </a:r>
          </a:p>
          <a:p>
            <a:pPr fontAlgn="base"/>
            <a:r>
              <a:rPr lang="pt-BR" sz="1400" b="1" dirty="0"/>
              <a:t>// Multiprocessadores heterogêneos em um chip</a:t>
            </a:r>
          </a:p>
          <a:p>
            <a:pPr fontAlgn="base"/>
            <a:r>
              <a:rPr lang="pt-BR" sz="1400" b="1" dirty="0"/>
              <a:t>// Tipos de sistemas de processadores paralelos e sua organização</a:t>
            </a:r>
          </a:p>
          <a:p>
            <a:pPr fontAlgn="base"/>
            <a:r>
              <a:rPr lang="pt-BR" sz="1400" b="1" dirty="0"/>
              <a:t>// Multiprocessadores UMA</a:t>
            </a:r>
          </a:p>
          <a:p>
            <a:pPr fontAlgn="base"/>
            <a:r>
              <a:rPr lang="pt-BR" sz="1400" b="1" dirty="0"/>
              <a:t>// Multiprocessadores NUMA</a:t>
            </a:r>
          </a:p>
          <a:p>
            <a:pPr fontAlgn="base"/>
            <a:r>
              <a:rPr lang="pt-BR" sz="1400" b="1" dirty="0"/>
              <a:t>// Multicomputadores de troca de mensagens</a:t>
            </a:r>
          </a:p>
          <a:p>
            <a:pPr fontAlgn="base"/>
            <a:r>
              <a:rPr lang="pt-BR" sz="1400" b="1" dirty="0"/>
              <a:t>// Topologias</a:t>
            </a:r>
          </a:p>
          <a:p>
            <a:pPr fontAlgn="base"/>
            <a:r>
              <a:rPr lang="pt-BR" sz="1400" b="1" dirty="0"/>
              <a:t>// Propriedades</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8"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42758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cada dia a capacidade dos computadores de processar e armazenar dados aumenta. </a:t>
            </a:r>
            <a:endParaRPr lang="pt-BR" sz="1400" dirty="0" smtClean="0"/>
          </a:p>
          <a:p>
            <a:pPr fontAlgn="base"/>
            <a:endParaRPr lang="pt-BR" sz="1400" dirty="0"/>
          </a:p>
          <a:p>
            <a:pPr fontAlgn="base"/>
            <a:r>
              <a:rPr lang="pt-BR" sz="1400" dirty="0" smtClean="0"/>
              <a:t>Por </a:t>
            </a:r>
            <a:r>
              <a:rPr lang="pt-BR" sz="1400" dirty="0"/>
              <a:t>isso, desde o computador que você utiliza em casa e no escritório até os supercomputadores usados nos campos de pesquisas científicas e em diversas áreas têm algo em comum: precisam ter uma organização que favoreça e otimize seus processos</a:t>
            </a:r>
            <a:r>
              <a:rPr lang="pt-BR" sz="1400" dirty="0" smtClean="0"/>
              <a:t>.</a:t>
            </a:r>
          </a:p>
          <a:p>
            <a:pPr fontAlgn="base"/>
            <a:endParaRPr lang="pt-BR" sz="1400" dirty="0"/>
          </a:p>
          <a:p>
            <a:pPr fontAlgn="base"/>
            <a:r>
              <a:rPr lang="pt-BR" sz="1400" dirty="0" smtClean="0"/>
              <a:t>Lembre-se </a:t>
            </a:r>
            <a:r>
              <a:rPr lang="pt-BR" sz="1400" dirty="0"/>
              <a:t>que sempre que falarmos sobre </a:t>
            </a:r>
            <a:r>
              <a:rPr lang="pt-BR" sz="1400" b="1" dirty="0" smtClean="0"/>
              <a:t>memória</a:t>
            </a:r>
            <a:r>
              <a:rPr lang="pt-BR" sz="1400" dirty="0" smtClean="0"/>
              <a:t> estaremos </a:t>
            </a:r>
            <a:r>
              <a:rPr lang="pt-BR" sz="1400" dirty="0"/>
              <a:t>falando de </a:t>
            </a:r>
            <a:r>
              <a:rPr lang="pt-BR" sz="1400" b="1" dirty="0"/>
              <a:t>hardware</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Organização da memória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2050" name="Picture 2" descr="Sistema de Memórias de Computadores - Diego Macêd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190" y="4160912"/>
            <a:ext cx="5813488"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1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computador possui diversos tipos de memórias em seu conjunto, cada uma realizando uma função diferente. </a:t>
            </a:r>
            <a:endParaRPr lang="pt-BR" sz="1400" dirty="0" smtClean="0"/>
          </a:p>
          <a:p>
            <a:pPr fontAlgn="base"/>
            <a:endParaRPr lang="pt-BR" sz="1400" dirty="0"/>
          </a:p>
          <a:p>
            <a:pPr fontAlgn="base"/>
            <a:r>
              <a:rPr lang="pt-BR" sz="1400" dirty="0" smtClean="0"/>
              <a:t>Temos </a:t>
            </a:r>
            <a:r>
              <a:rPr lang="pt-BR" sz="1400" dirty="0"/>
              <a:t>memórias menores com menor capacidade de armazenamento, mas com alta velocidade e, consequentemente, mais caras. </a:t>
            </a:r>
            <a:endParaRPr lang="pt-BR" sz="1400" dirty="0" smtClean="0"/>
          </a:p>
          <a:p>
            <a:pPr fontAlgn="base"/>
            <a:endParaRPr lang="pt-BR" sz="1400" dirty="0"/>
          </a:p>
          <a:p>
            <a:pPr fontAlgn="base"/>
            <a:r>
              <a:rPr lang="pt-BR" sz="1400" dirty="0" smtClean="0"/>
              <a:t>Temos </a:t>
            </a:r>
            <a:r>
              <a:rPr lang="pt-BR" sz="1400" dirty="0"/>
              <a:t>também as memórias com maior capacidade de armazenamento e menor velocidade de acesso, que custam bem menos</a:t>
            </a:r>
            <a:r>
              <a:rPr lang="pt-BR" sz="1400" dirty="0" smtClean="0"/>
              <a:t>.</a:t>
            </a:r>
          </a:p>
          <a:p>
            <a:pPr fontAlgn="base"/>
            <a:endParaRPr lang="pt-BR" sz="1400" dirty="0"/>
          </a:p>
          <a:p>
            <a:pPr fontAlgn="base"/>
            <a:r>
              <a:rPr lang="pt-BR" sz="1400" dirty="0"/>
              <a:t>Existem também memórias externas, ou memórias auxiliares, que o usuário pode utilizar para aumentar a capacidade de armazenamento do computador ou mesmo para manter seus arquivos disponíveis em outro local</a:t>
            </a:r>
            <a:r>
              <a:rPr lang="pt-BR" sz="1400" dirty="0" smtClean="0"/>
              <a:t>.</a:t>
            </a:r>
          </a:p>
          <a:p>
            <a:pPr fontAlgn="base"/>
            <a:endParaRPr lang="pt-BR" sz="1400" dirty="0"/>
          </a:p>
          <a:p>
            <a:pPr fontAlgn="base"/>
            <a:r>
              <a:rPr lang="pt-BR" sz="1400" dirty="0"/>
              <a:t>Veremos agora a organização das seguintes memórias</a:t>
            </a:r>
            <a:r>
              <a:rPr lang="pt-BR" sz="1400" dirty="0" smtClean="0"/>
              <a:t>:</a:t>
            </a:r>
          </a:p>
          <a:p>
            <a:pPr fontAlgn="base"/>
            <a:r>
              <a:rPr lang="pt-BR" sz="1600" b="1" dirty="0" smtClean="0"/>
              <a:t>01 - Registradores</a:t>
            </a:r>
            <a:r>
              <a:rPr lang="pt-BR" sz="1400" dirty="0" smtClean="0"/>
              <a:t>;</a:t>
            </a:r>
            <a:endParaRPr lang="pt-BR" sz="1400" dirty="0"/>
          </a:p>
          <a:p>
            <a:pPr fontAlgn="base"/>
            <a:r>
              <a:rPr lang="pt-BR" sz="1600" b="1" dirty="0" smtClean="0"/>
              <a:t>02 - Cache</a:t>
            </a:r>
            <a:r>
              <a:rPr lang="pt-BR" sz="1400" dirty="0" smtClean="0"/>
              <a:t>;</a:t>
            </a:r>
            <a:endParaRPr lang="pt-BR" sz="1400" dirty="0"/>
          </a:p>
          <a:p>
            <a:pPr fontAlgn="base"/>
            <a:r>
              <a:rPr lang="pt-BR" sz="1600" b="1" dirty="0" smtClean="0"/>
              <a:t>03 - Memória </a:t>
            </a:r>
            <a:r>
              <a:rPr lang="pt-BR" sz="1600" b="1" dirty="0"/>
              <a:t>principal</a:t>
            </a:r>
            <a:r>
              <a:rPr lang="pt-BR" sz="1400" dirty="0" smtClean="0"/>
              <a:t>;</a:t>
            </a:r>
            <a:endParaRPr lang="pt-BR" sz="1400" dirty="0"/>
          </a:p>
          <a:p>
            <a:pPr fontAlgn="base"/>
            <a:r>
              <a:rPr lang="pt-BR" sz="1600" b="1" dirty="0" smtClean="0"/>
              <a:t>04 - Memória </a:t>
            </a:r>
            <a:r>
              <a:rPr lang="pt-BR" sz="1600" b="1" dirty="0"/>
              <a:t>secundária</a:t>
            </a:r>
            <a:r>
              <a:rPr lang="pt-BR" sz="1400" dirty="0" smtClean="0"/>
              <a:t>.</a:t>
            </a:r>
          </a:p>
          <a:p>
            <a:pPr fontAlgn="base"/>
            <a:endParaRPr lang="pt-BR" sz="1400" dirty="0"/>
          </a:p>
          <a:p>
            <a:pPr fontAlgn="base"/>
            <a:r>
              <a:rPr lang="pt-BR" sz="1400" dirty="0"/>
              <a:t>Vamos analisar a hierarquia de memória em pirâmide</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050" b="1" dirty="0" smtClean="0"/>
              <a:t>       Figura </a:t>
            </a:r>
            <a:r>
              <a:rPr lang="pt-BR" sz="1050" b="1" dirty="0"/>
              <a:t>1</a:t>
            </a:r>
            <a:r>
              <a:rPr lang="pt-BR" sz="1050" dirty="0"/>
              <a:t>. Hierarquia da memória. </a:t>
            </a:r>
            <a:r>
              <a:rPr lang="pt-BR" sz="1050" b="1" dirty="0"/>
              <a:t>Fonte</a:t>
            </a:r>
            <a:r>
              <a:rPr lang="pt-BR" sz="1050" dirty="0"/>
              <a:t>: TANENBAUM; AUSTIN, 2013, p. 67. (Adaptado).</a:t>
            </a:r>
            <a:endParaRPr lang="pt-BR" sz="105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Hierarquia </a:t>
              </a:r>
              <a:r>
                <a:rPr lang="pt-BR" b="1" dirty="0"/>
                <a:t>da memória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678808" y="6393160"/>
            <a:ext cx="5276952" cy="2971391"/>
          </a:xfrm>
          <a:prstGeom prst="rect">
            <a:avLst/>
          </a:prstGeom>
        </p:spPr>
      </p:pic>
    </p:spTree>
    <p:extLst>
      <p:ext uri="{BB962C8B-B14F-4D97-AF65-F5344CB8AC3E}">
        <p14:creationId xmlns:p14="http://schemas.microsoft.com/office/powerpoint/2010/main" val="513620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b="1" dirty="0" smtClean="0"/>
          </a:p>
          <a:p>
            <a:pPr fontAlgn="base"/>
            <a:endParaRPr lang="pt-BR" sz="1400" b="1" dirty="0"/>
          </a:p>
          <a:p>
            <a:pPr fontAlgn="base"/>
            <a:endParaRPr lang="pt-BR" sz="1400" b="1" dirty="0" smtClean="0"/>
          </a:p>
          <a:p>
            <a:pPr fontAlgn="base"/>
            <a:endParaRPr lang="pt-BR" sz="1400" b="1" dirty="0" smtClean="0"/>
          </a:p>
          <a:p>
            <a:pPr fontAlgn="base"/>
            <a:r>
              <a:rPr lang="pt-BR" sz="1400" b="1" dirty="0" smtClean="0"/>
              <a:t>Figura 2</a:t>
            </a:r>
            <a:r>
              <a:rPr lang="pt-BR" sz="1400" dirty="0" smtClean="0"/>
              <a:t>. </a:t>
            </a:r>
            <a:r>
              <a:rPr lang="pt-BR" sz="1400" dirty="0"/>
              <a:t>Hierarquia da memória</a:t>
            </a:r>
            <a:r>
              <a:rPr lang="pt-BR" sz="1400" dirty="0" smtClean="0"/>
              <a:t>.</a:t>
            </a:r>
          </a:p>
          <a:p>
            <a:pPr fontAlgn="base"/>
            <a:endParaRPr lang="pt-BR" sz="1400" dirty="0" smtClean="0"/>
          </a:p>
          <a:p>
            <a:pPr fontAlgn="base"/>
            <a:r>
              <a:rPr lang="pt-BR" sz="1400" dirty="0" smtClean="0"/>
              <a:t>Na </a:t>
            </a:r>
            <a:r>
              <a:rPr lang="pt-BR" sz="1400" dirty="0"/>
              <a:t>pirâmide, as memórias estão organizadas de cima para baixo de acordo com três importantes itens</a:t>
            </a:r>
            <a:r>
              <a:rPr lang="pt-BR" sz="1400" dirty="0" smtClean="0"/>
              <a:t>:</a:t>
            </a:r>
            <a:endParaRPr lang="pt-BR" sz="1400" dirty="0"/>
          </a:p>
          <a:p>
            <a:pPr fontAlgn="base"/>
            <a:r>
              <a:rPr lang="pt-BR" sz="1400" b="1" dirty="0" smtClean="0"/>
              <a:t>01 - Velocidade </a:t>
            </a:r>
            <a:r>
              <a:rPr lang="pt-BR" sz="1400" b="1" dirty="0"/>
              <a:t>de acesso</a:t>
            </a:r>
            <a:r>
              <a:rPr lang="pt-BR" sz="1400" b="1" dirty="0" smtClean="0"/>
              <a:t>;</a:t>
            </a:r>
            <a:endParaRPr lang="pt-BR" sz="1400" b="1" dirty="0"/>
          </a:p>
          <a:p>
            <a:pPr fontAlgn="base"/>
            <a:r>
              <a:rPr lang="pt-BR" sz="1400" b="1" dirty="0" smtClean="0"/>
              <a:t>02 - Capacidade </a:t>
            </a:r>
            <a:r>
              <a:rPr lang="pt-BR" sz="1400" b="1" dirty="0"/>
              <a:t>de armazenamento</a:t>
            </a:r>
            <a:r>
              <a:rPr lang="pt-BR" sz="1400" b="1" dirty="0" smtClean="0"/>
              <a:t>;</a:t>
            </a:r>
            <a:endParaRPr lang="pt-BR" sz="1400" b="1" dirty="0"/>
          </a:p>
          <a:p>
            <a:pPr fontAlgn="base"/>
            <a:r>
              <a:rPr lang="pt-BR" sz="1400" b="1" dirty="0" smtClean="0"/>
              <a:t>03 - Custo </a:t>
            </a:r>
            <a:r>
              <a:rPr lang="pt-BR" sz="1400" b="1" dirty="0"/>
              <a:t>por bit</a:t>
            </a:r>
            <a:r>
              <a:rPr lang="pt-BR" sz="1400" b="1" dirty="0" smtClean="0"/>
              <a:t>.</a:t>
            </a:r>
          </a:p>
          <a:p>
            <a:pPr fontAlgn="base"/>
            <a:endParaRPr lang="pt-BR" sz="1400" b="1" dirty="0"/>
          </a:p>
          <a:p>
            <a:pPr fontAlgn="base"/>
            <a:r>
              <a:rPr lang="pt-BR" sz="1400" dirty="0"/>
              <a:t>As memórias na parte de cima da pirâmide possuem alta velocidade de acesso. São estes os locais onde o processador faz buscas em primeiro lugar, e só vai para os outros módulos se a busca não for positiva. Estas memórias possuem pouco espaço, mas têm um custo mais elevado, o chamado custo por bit</a:t>
            </a:r>
            <a:r>
              <a:rPr lang="pt-BR" sz="1400" dirty="0" smtClean="0"/>
              <a:t>.</a:t>
            </a:r>
          </a:p>
          <a:p>
            <a:pPr fontAlgn="base"/>
            <a:endParaRPr lang="pt-BR" sz="1400" dirty="0"/>
          </a:p>
          <a:p>
            <a:pPr fontAlgn="base"/>
            <a:r>
              <a:rPr lang="pt-BR" sz="1400" dirty="0"/>
              <a:t>Descendo na pirâmide, aumenta a capacidade de armazenamento das memórias, porém diminui a velocidade de acesso. Na parte de baixo da pirâmide as memórias possuem um custo por bit mais baixo.</a:t>
            </a:r>
          </a:p>
          <a:p>
            <a:pPr fontAlgn="base"/>
            <a:endParaRPr lang="pt-BR" sz="1400" b="1"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Hierarquia </a:t>
              </a:r>
              <a:r>
                <a:rPr lang="pt-BR" b="1" dirty="0"/>
                <a:t>da memória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0" name="Picture 2" descr="No projeto de memória de um computador é comum se falar de hierarquia de  memórias. Esta hierarquia - Brainly.com.b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076" y="1661074"/>
            <a:ext cx="5251233" cy="3939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214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Podemos concluir que</a:t>
            </a:r>
            <a:r>
              <a:rPr lang="pt-BR" sz="1400" dirty="0" smtClean="0"/>
              <a:t>:</a:t>
            </a:r>
          </a:p>
          <a:p>
            <a:pPr fontAlgn="base"/>
            <a:endParaRPr lang="pt-BR" sz="1400" b="1" dirty="0"/>
          </a:p>
          <a:p>
            <a:pPr fontAlgn="base"/>
            <a:r>
              <a:rPr lang="pt-BR" sz="1400" b="1" dirty="0"/>
              <a:t>Memórias com maior velocidade = maior custo por bit;</a:t>
            </a:r>
          </a:p>
          <a:p>
            <a:pPr fontAlgn="base"/>
            <a:endParaRPr lang="pt-BR" sz="1400" b="1" dirty="0"/>
          </a:p>
          <a:p>
            <a:pPr fontAlgn="base"/>
            <a:r>
              <a:rPr lang="pt-BR" sz="1400" b="1" dirty="0"/>
              <a:t>Memórias com maior capacidade de armazenamento = menor custo por bit.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Hierarquia </a:t>
              </a:r>
              <a:r>
                <a:rPr lang="pt-BR" b="1" dirty="0"/>
                <a:t>da memória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659111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b="1" dirty="0" smtClean="0"/>
              <a:t>// </a:t>
            </a:r>
            <a:r>
              <a:rPr lang="pt-BR" sz="1400" b="1" dirty="0"/>
              <a:t>Registradores</a:t>
            </a:r>
          </a:p>
          <a:p>
            <a:pPr fontAlgn="base"/>
            <a:r>
              <a:rPr lang="pt-BR" sz="1400" dirty="0"/>
              <a:t>No topo da pirâmide, ou seja, na primeira linha, temos os </a:t>
            </a:r>
            <a:r>
              <a:rPr lang="pt-BR" sz="1400" b="1" dirty="0"/>
              <a:t>registradores</a:t>
            </a:r>
            <a:r>
              <a:rPr lang="pt-BR" sz="1400" dirty="0"/>
              <a:t>. Essas memórias ficam dentro da CPU e, por isso, sua velocidade de acesso é extremamente rápida. </a:t>
            </a: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Registradores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4" name="Picture 2" descr="Computador Visív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137" y="3843506"/>
            <a:ext cx="5045763" cy="312431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8"/>
          <a:stretch>
            <a:fillRect/>
          </a:stretch>
        </p:blipFill>
        <p:spPr>
          <a:xfrm>
            <a:off x="2287642" y="1497309"/>
            <a:ext cx="2059285" cy="1631587"/>
          </a:xfrm>
          <a:prstGeom prst="rect">
            <a:avLst/>
          </a:prstGeom>
        </p:spPr>
      </p:pic>
      <p:sp>
        <p:nvSpPr>
          <p:cNvPr id="7" name="Seta para cima e para baixo 6"/>
          <p:cNvSpPr/>
          <p:nvPr/>
        </p:nvSpPr>
        <p:spPr>
          <a:xfrm>
            <a:off x="3140967" y="3159802"/>
            <a:ext cx="360041" cy="683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em curva 8"/>
          <p:cNvCxnSpPr/>
          <p:nvPr/>
        </p:nvCxnSpPr>
        <p:spPr>
          <a:xfrm rot="10800000" flipV="1">
            <a:off x="1916833" y="4065838"/>
            <a:ext cx="3209803" cy="3191418"/>
          </a:xfrm>
          <a:prstGeom prst="curvedConnector3">
            <a:avLst>
              <a:gd name="adj1" fmla="val -36804"/>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35" name="Grupo 34"/>
          <p:cNvGrpSpPr/>
          <p:nvPr/>
        </p:nvGrpSpPr>
        <p:grpSpPr>
          <a:xfrm>
            <a:off x="3546365" y="1042748"/>
            <a:ext cx="2618939" cy="380115"/>
            <a:chOff x="3546365" y="1042748"/>
            <a:chExt cx="2618939" cy="380115"/>
          </a:xfrm>
        </p:grpSpPr>
        <p:sp>
          <p:nvSpPr>
            <p:cNvPr id="36" name="Retângulo de cantos arredondados 35"/>
            <p:cNvSpPr/>
            <p:nvPr/>
          </p:nvSpPr>
          <p:spPr>
            <a:xfrm>
              <a:off x="3546365" y="1051062"/>
              <a:ext cx="2618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4138613" y="1042748"/>
              <a:ext cx="190952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Hierarquia da memória</a:t>
              </a:r>
              <a:endParaRPr lang="pt-BR" sz="1450" dirty="0"/>
            </a:p>
          </p:txBody>
        </p:sp>
        <p:pic>
          <p:nvPicPr>
            <p:cNvPr id="42" name="Imagem 41"/>
            <p:cNvPicPr>
              <a:picLocks noChangeAspect="1"/>
            </p:cNvPicPr>
            <p:nvPr/>
          </p:nvPicPr>
          <p:blipFill>
            <a:blip r:embed="rId9"/>
            <a:stretch>
              <a:fillRect/>
            </a:stretch>
          </p:blipFill>
          <p:spPr>
            <a:xfrm>
              <a:off x="3608864" y="1064568"/>
              <a:ext cx="498406" cy="345427"/>
            </a:xfrm>
            <a:prstGeom prst="rect">
              <a:avLst/>
            </a:prstGeom>
          </p:spPr>
        </p:pic>
      </p:grpSp>
    </p:spTree>
    <p:extLst>
      <p:ext uri="{BB962C8B-B14F-4D97-AF65-F5344CB8AC3E}">
        <p14:creationId xmlns:p14="http://schemas.microsoft.com/office/powerpoint/2010/main" val="1520255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smtClean="0"/>
              <a:t>Por </a:t>
            </a:r>
            <a:r>
              <a:rPr lang="pt-BR" sz="1400" dirty="0"/>
              <a:t>estarem dentro de um módulo dentro de um chip, são pequenas e possuem uma limitada capacidade de armazenamento, por mais que muitas vezes existam centenas de registadores em um processador</a:t>
            </a:r>
            <a:r>
              <a:rPr lang="pt-BR" sz="1400" dirty="0" smtClean="0"/>
              <a:t>.</a:t>
            </a:r>
          </a:p>
          <a:p>
            <a:pPr fontAlgn="base"/>
            <a:endParaRPr lang="pt-BR" sz="1400" dirty="0"/>
          </a:p>
          <a:p>
            <a:pPr fontAlgn="base"/>
            <a:r>
              <a:rPr lang="pt-BR" sz="1400" dirty="0"/>
              <a:t>Devido a sua alta velocidade de acesso, esse é um tipo de memória com um custo por bit muito alto.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Registradores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35" name="Grupo 34"/>
          <p:cNvGrpSpPr/>
          <p:nvPr/>
        </p:nvGrpSpPr>
        <p:grpSpPr>
          <a:xfrm>
            <a:off x="3546365" y="1042748"/>
            <a:ext cx="2618939" cy="380115"/>
            <a:chOff x="3546365" y="1042748"/>
            <a:chExt cx="2618939" cy="380115"/>
          </a:xfrm>
        </p:grpSpPr>
        <p:sp>
          <p:nvSpPr>
            <p:cNvPr id="36" name="Retângulo de cantos arredondados 35"/>
            <p:cNvSpPr/>
            <p:nvPr/>
          </p:nvSpPr>
          <p:spPr>
            <a:xfrm>
              <a:off x="3546365" y="1051062"/>
              <a:ext cx="2618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4138613" y="1042748"/>
              <a:ext cx="190952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Hierarquia da memória</a:t>
              </a:r>
              <a:endParaRPr lang="pt-BR" sz="1450" dirty="0"/>
            </a:p>
          </p:txBody>
        </p:sp>
        <p:pic>
          <p:nvPicPr>
            <p:cNvPr id="42" name="Imagem 41"/>
            <p:cNvPicPr>
              <a:picLocks noChangeAspect="1"/>
            </p:cNvPicPr>
            <p:nvPr/>
          </p:nvPicPr>
          <p:blipFill>
            <a:blip r:embed="rId7"/>
            <a:stretch>
              <a:fillRect/>
            </a:stretch>
          </p:blipFill>
          <p:spPr>
            <a:xfrm>
              <a:off x="3608864" y="1064568"/>
              <a:ext cx="498406" cy="345427"/>
            </a:xfrm>
            <a:prstGeom prst="rect">
              <a:avLst/>
            </a:prstGeom>
          </p:spPr>
        </p:pic>
      </p:grpSp>
      <p:pic>
        <p:nvPicPr>
          <p:cNvPr id="24578" name="Picture 2" descr="1-Diagrama esquemático da arquitetura interna de um processador com... |  Download Scientific Diagra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 y="3594737"/>
            <a:ext cx="5781604" cy="4112243"/>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m 28"/>
          <p:cNvPicPr>
            <a:picLocks noChangeAspect="1"/>
          </p:cNvPicPr>
          <p:nvPr/>
        </p:nvPicPr>
        <p:blipFill>
          <a:blip r:embed="rId9"/>
          <a:stretch>
            <a:fillRect/>
          </a:stretch>
        </p:blipFill>
        <p:spPr>
          <a:xfrm>
            <a:off x="2287642" y="1497309"/>
            <a:ext cx="2059285" cy="1631587"/>
          </a:xfrm>
          <a:prstGeom prst="rect">
            <a:avLst/>
          </a:prstGeom>
        </p:spPr>
      </p:pic>
      <p:sp>
        <p:nvSpPr>
          <p:cNvPr id="30" name="Seta para cima e para baixo 29"/>
          <p:cNvSpPr/>
          <p:nvPr/>
        </p:nvSpPr>
        <p:spPr>
          <a:xfrm>
            <a:off x="3130408" y="3031357"/>
            <a:ext cx="360041" cy="683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94642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73" y="1049714"/>
            <a:ext cx="1035924" cy="10693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73689" y="1023347"/>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639815"/>
            <a:ext cx="6286544" cy="7345634"/>
          </a:xfrm>
          <a:prstGeom prst="rect">
            <a:avLst/>
          </a:prstGeom>
        </p:spPr>
        <p:txBody>
          <a:bodyPr vert="horz" lIns="91440" tIns="45720" rIns="91440" bIns="45720" rtlCol="0" anchor="t">
            <a:noAutofit/>
          </a:bodyPr>
          <a:lstStyle/>
          <a:p>
            <a:pPr lvl="0">
              <a:spcBef>
                <a:spcPct val="0"/>
              </a:spcBef>
              <a:defRPr/>
            </a:pPr>
            <a:endParaRPr lang="pt-BR" sz="2400" dirty="0"/>
          </a:p>
          <a:p>
            <a:pPr fontAlgn="base"/>
            <a:endParaRPr lang="pt-BR" sz="2400" b="1" dirty="0" smtClean="0"/>
          </a:p>
          <a:p>
            <a:pPr fontAlgn="base"/>
            <a:r>
              <a:rPr lang="pt-BR" sz="2400" b="1" dirty="0" smtClean="0"/>
              <a:t>Unidade </a:t>
            </a:r>
            <a:r>
              <a:rPr lang="pt-BR" sz="2400" b="1" dirty="0"/>
              <a:t>4 – Organização de memória interna e externa, periféricos, multiprocessadores e </a:t>
            </a:r>
            <a:r>
              <a:rPr lang="pt-BR" sz="2400" b="1" dirty="0" smtClean="0"/>
              <a:t>multicomputadores.</a:t>
            </a:r>
          </a:p>
          <a:p>
            <a:pPr fontAlgn="base"/>
            <a:endParaRPr lang="pt-BR" sz="2400" dirty="0"/>
          </a:p>
          <a:p>
            <a:pPr fontAlgn="base"/>
            <a:r>
              <a:rPr lang="pt-BR" sz="2400" b="1" dirty="0" smtClean="0"/>
              <a:t>01 </a:t>
            </a:r>
            <a:r>
              <a:rPr lang="pt-BR" sz="2400" b="1" dirty="0"/>
              <a:t>- </a:t>
            </a:r>
            <a:r>
              <a:rPr lang="pt-BR" sz="2400" dirty="0" smtClean="0"/>
              <a:t>Organização </a:t>
            </a:r>
            <a:r>
              <a:rPr lang="pt-BR" sz="2400" dirty="0"/>
              <a:t>da memória</a:t>
            </a:r>
          </a:p>
          <a:p>
            <a:pPr fontAlgn="base"/>
            <a:r>
              <a:rPr lang="pt-BR" sz="2400" b="1" dirty="0" smtClean="0"/>
              <a:t>02 </a:t>
            </a:r>
            <a:r>
              <a:rPr lang="pt-BR" sz="2400" b="1" dirty="0"/>
              <a:t>- </a:t>
            </a:r>
            <a:r>
              <a:rPr lang="pt-BR" sz="2400" dirty="0" smtClean="0"/>
              <a:t>Memória </a:t>
            </a:r>
            <a:r>
              <a:rPr lang="pt-BR" sz="2400" dirty="0"/>
              <a:t>auxiliar</a:t>
            </a:r>
          </a:p>
          <a:p>
            <a:pPr fontAlgn="base"/>
            <a:r>
              <a:rPr lang="pt-BR" sz="2400" b="1" dirty="0" smtClean="0"/>
              <a:t>03 -</a:t>
            </a:r>
            <a:r>
              <a:rPr lang="pt-BR" sz="2400" b="1" dirty="0"/>
              <a:t> </a:t>
            </a:r>
            <a:r>
              <a:rPr lang="pt-BR" sz="2400" dirty="0" smtClean="0"/>
              <a:t>Acessando </a:t>
            </a:r>
            <a:r>
              <a:rPr lang="pt-BR" sz="2400" dirty="0"/>
              <a:t>periféricos</a:t>
            </a:r>
          </a:p>
          <a:p>
            <a:pPr fontAlgn="base"/>
            <a:r>
              <a:rPr lang="pt-BR" sz="2400" b="1" dirty="0" smtClean="0"/>
              <a:t>04 </a:t>
            </a:r>
            <a:r>
              <a:rPr lang="pt-BR" sz="2400" b="1" dirty="0"/>
              <a:t>- </a:t>
            </a:r>
            <a:r>
              <a:rPr lang="pt-BR" sz="2400" dirty="0" smtClean="0"/>
              <a:t>Arquiteturas </a:t>
            </a:r>
            <a:r>
              <a:rPr lang="pt-BR" sz="2400" dirty="0"/>
              <a:t>paralelas</a:t>
            </a:r>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Cache</a:t>
            </a:r>
          </a:p>
          <a:p>
            <a:pPr fontAlgn="base"/>
            <a:r>
              <a:rPr lang="pt-BR" sz="1400" dirty="0"/>
              <a:t>Na segunda linha da pirâmide temos a memória cache, que possui alta velocidade e uma capacidade de armazenamento maior que os registradores, tendo, assim, um custo alto em relação às memórias mais abaixo da pirâmide</a:t>
            </a:r>
            <a:r>
              <a:rPr lang="pt-BR" sz="1400" dirty="0" smtClean="0"/>
              <a:t>.</a:t>
            </a:r>
          </a:p>
          <a:p>
            <a:pPr fontAlgn="base"/>
            <a:endParaRPr lang="pt-BR" sz="1400" dirty="0"/>
          </a:p>
          <a:p>
            <a:pPr fontAlgn="base"/>
            <a:r>
              <a:rPr lang="pt-BR" sz="1400" dirty="0"/>
              <a:t>A memória cache armazena informações muito utilizadas pelo processador, então, antes de buscar determinada informação na memória principal, o processador busca na memória cache. </a:t>
            </a:r>
            <a:endParaRPr lang="pt-BR" sz="1400" dirty="0" smtClean="0"/>
          </a:p>
          <a:p>
            <a:pPr fontAlgn="base"/>
            <a:endParaRPr lang="pt-BR" sz="1400" dirty="0"/>
          </a:p>
          <a:p>
            <a:pPr fontAlgn="base"/>
            <a:r>
              <a:rPr lang="pt-BR" sz="1400" dirty="0" smtClean="0"/>
              <a:t>Se </a:t>
            </a:r>
            <a:r>
              <a:rPr lang="pt-BR" sz="1400" dirty="0"/>
              <a:t>a informação for localizada, sua leitura é imediata, porém, se não for localizada, a busca passa a ser feita na memória principal, que copia um bloco de informações para a cache e por mim é feita a leitura pela CPU</a:t>
            </a:r>
            <a:r>
              <a:rPr lang="pt-BR" sz="1400" dirty="0" smtClean="0"/>
              <a:t>.</a:t>
            </a:r>
          </a:p>
          <a:p>
            <a:pPr fontAlgn="base"/>
            <a:endParaRPr lang="pt-BR" sz="1400" dirty="0"/>
          </a:p>
          <a:p>
            <a:pPr fontAlgn="base"/>
            <a:r>
              <a:rPr lang="pt-BR" sz="1400" dirty="0" smtClean="0"/>
              <a:t>Este </a:t>
            </a:r>
            <a:r>
              <a:rPr lang="pt-BR" sz="1400" dirty="0"/>
              <a:t>processo é mais lento do que a leitura direta do cache.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Cache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35" name="Grupo 34"/>
          <p:cNvGrpSpPr/>
          <p:nvPr/>
        </p:nvGrpSpPr>
        <p:grpSpPr>
          <a:xfrm>
            <a:off x="3546365" y="1042748"/>
            <a:ext cx="2618939" cy="380115"/>
            <a:chOff x="3546365" y="1042748"/>
            <a:chExt cx="2618939" cy="380115"/>
          </a:xfrm>
        </p:grpSpPr>
        <p:sp>
          <p:nvSpPr>
            <p:cNvPr id="36" name="Retângulo de cantos arredondados 35"/>
            <p:cNvSpPr/>
            <p:nvPr/>
          </p:nvSpPr>
          <p:spPr>
            <a:xfrm>
              <a:off x="3546365" y="1051062"/>
              <a:ext cx="2618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4138613" y="1042748"/>
              <a:ext cx="190952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Hierarquia da memória</a:t>
              </a:r>
              <a:endParaRPr lang="pt-BR" sz="1450" dirty="0"/>
            </a:p>
          </p:txBody>
        </p:sp>
        <p:pic>
          <p:nvPicPr>
            <p:cNvPr id="42" name="Imagem 41"/>
            <p:cNvPicPr>
              <a:picLocks noChangeAspect="1"/>
            </p:cNvPicPr>
            <p:nvPr/>
          </p:nvPicPr>
          <p:blipFill>
            <a:blip r:embed="rId7"/>
            <a:stretch>
              <a:fillRect/>
            </a:stretch>
          </p:blipFill>
          <p:spPr>
            <a:xfrm>
              <a:off x="3608864" y="1064568"/>
              <a:ext cx="498406" cy="345427"/>
            </a:xfrm>
            <a:prstGeom prst="rect">
              <a:avLst/>
            </a:prstGeom>
          </p:spPr>
        </p:pic>
      </p:grpSp>
      <p:pic>
        <p:nvPicPr>
          <p:cNvPr id="8" name="Imagem 7"/>
          <p:cNvPicPr>
            <a:picLocks noChangeAspect="1"/>
          </p:cNvPicPr>
          <p:nvPr/>
        </p:nvPicPr>
        <p:blipFill>
          <a:blip r:embed="rId8"/>
          <a:stretch>
            <a:fillRect/>
          </a:stretch>
        </p:blipFill>
        <p:spPr>
          <a:xfrm>
            <a:off x="919007" y="5097016"/>
            <a:ext cx="4801643" cy="4448523"/>
          </a:xfrm>
          <a:prstGeom prst="rect">
            <a:avLst/>
          </a:prstGeom>
        </p:spPr>
      </p:pic>
    </p:spTree>
    <p:extLst>
      <p:ext uri="{BB962C8B-B14F-4D97-AF65-F5344CB8AC3E}">
        <p14:creationId xmlns:p14="http://schemas.microsoft.com/office/powerpoint/2010/main" val="749646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memória cache fica entre a CPU e a memória principal, podendo ter somente um nível ou três (L1, L2 e L3). </a:t>
            </a:r>
            <a:endParaRPr lang="pt-BR" sz="1400" dirty="0" smtClean="0"/>
          </a:p>
          <a:p>
            <a:pPr fontAlgn="base"/>
            <a:endParaRPr lang="pt-BR" sz="1400" dirty="0"/>
          </a:p>
          <a:p>
            <a:pPr fontAlgn="base"/>
            <a:r>
              <a:rPr lang="pt-BR" sz="1400" dirty="0" smtClean="0"/>
              <a:t>A </a:t>
            </a:r>
            <a:r>
              <a:rPr lang="pt-BR" sz="1400" dirty="0"/>
              <a:t>velocidade de acesso desses níveis vai diminuindo conforme o distanciamento da CPU, como podemos ver na Figura 2</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Na </a:t>
            </a:r>
            <a:r>
              <a:rPr lang="pt-BR" sz="1400" dirty="0"/>
              <a:t>organização de cache única, o processador procura a informação na cache e, se não localizar, é transferido um bloco de informações da memória principal para a cache (processo mais lento) e só então as informações são lidas pelo processador.</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Cache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35" name="Grupo 34"/>
          <p:cNvGrpSpPr/>
          <p:nvPr/>
        </p:nvGrpSpPr>
        <p:grpSpPr>
          <a:xfrm>
            <a:off x="3546365" y="1042748"/>
            <a:ext cx="2618939" cy="380115"/>
            <a:chOff x="3546365" y="1042748"/>
            <a:chExt cx="2618939" cy="380115"/>
          </a:xfrm>
        </p:grpSpPr>
        <p:sp>
          <p:nvSpPr>
            <p:cNvPr id="36" name="Retângulo de cantos arredondados 35"/>
            <p:cNvSpPr/>
            <p:nvPr/>
          </p:nvSpPr>
          <p:spPr>
            <a:xfrm>
              <a:off x="3546365" y="1051062"/>
              <a:ext cx="2618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4138613" y="1042748"/>
              <a:ext cx="190952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Hierarquia da memória</a:t>
              </a:r>
              <a:endParaRPr lang="pt-BR" sz="1450" dirty="0"/>
            </a:p>
          </p:txBody>
        </p:sp>
        <p:pic>
          <p:nvPicPr>
            <p:cNvPr id="42" name="Imagem 41"/>
            <p:cNvPicPr>
              <a:picLocks noChangeAspect="1"/>
            </p:cNvPicPr>
            <p:nvPr/>
          </p:nvPicPr>
          <p:blipFill>
            <a:blip r:embed="rId7"/>
            <a:stretch>
              <a:fillRect/>
            </a:stretch>
          </p:blipFill>
          <p:spPr>
            <a:xfrm>
              <a:off x="3608864" y="1064568"/>
              <a:ext cx="498406" cy="345427"/>
            </a:xfrm>
            <a:prstGeom prst="rect">
              <a:avLst/>
            </a:prstGeom>
          </p:spPr>
        </p:pic>
      </p:grpSp>
      <p:pic>
        <p:nvPicPr>
          <p:cNvPr id="4" name="Imagem 3"/>
          <p:cNvPicPr>
            <a:picLocks noChangeAspect="1"/>
          </p:cNvPicPr>
          <p:nvPr/>
        </p:nvPicPr>
        <p:blipFill>
          <a:blip r:embed="rId8"/>
          <a:stretch>
            <a:fillRect/>
          </a:stretch>
        </p:blipFill>
        <p:spPr>
          <a:xfrm>
            <a:off x="321992" y="3008784"/>
            <a:ext cx="5997994" cy="3179127"/>
          </a:xfrm>
          <a:prstGeom prst="rect">
            <a:avLst/>
          </a:prstGeom>
        </p:spPr>
      </p:pic>
    </p:spTree>
    <p:extLst>
      <p:ext uri="{BB962C8B-B14F-4D97-AF65-F5344CB8AC3E}">
        <p14:creationId xmlns:p14="http://schemas.microsoft.com/office/powerpoint/2010/main" val="2641757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200" b="1" dirty="0"/>
              <a:t>Diagrama 1</a:t>
            </a:r>
            <a:r>
              <a:rPr lang="pt-BR" sz="1200" dirty="0"/>
              <a:t>. Fluxograma – Operação e leitura de cache. </a:t>
            </a:r>
            <a:r>
              <a:rPr lang="pt-BR" sz="1200" b="1" dirty="0"/>
              <a:t>Fonte</a:t>
            </a:r>
            <a:r>
              <a:rPr lang="pt-BR" sz="1200" dirty="0"/>
              <a:t>: STALLINGS, 2010, p. 97. (Adaptado).</a:t>
            </a:r>
            <a:endParaRPr lang="pt-BR" sz="1200" dirty="0" smtClean="0"/>
          </a:p>
          <a:p>
            <a:pPr fontAlgn="base"/>
            <a:endParaRPr lang="pt-BR" sz="1400" dirty="0"/>
          </a:p>
          <a:p>
            <a:pPr fontAlgn="base"/>
            <a:r>
              <a:rPr lang="pt-BR" sz="1400" dirty="0" smtClean="0"/>
              <a:t>Na </a:t>
            </a:r>
            <a:r>
              <a:rPr lang="pt-BR" sz="1400" dirty="0"/>
              <a:t>organização de cache em três níveis, o processador busca a informação no primeiro nível da cache (L1 – processo mais rápido). </a:t>
            </a:r>
            <a:endParaRPr lang="pt-BR" sz="1400" dirty="0"/>
          </a:p>
          <a:p>
            <a:pPr fontAlgn="base"/>
            <a:r>
              <a:rPr lang="pt-BR" sz="1400" dirty="0" smtClean="0"/>
              <a:t>Se </a:t>
            </a:r>
            <a:r>
              <a:rPr lang="pt-BR" sz="1400" dirty="0"/>
              <a:t>ele não localiza a informação, passa a buscar no segundo nível da cache (L2 – processo rápido). Se ainda assim não localizar, ele busca no terceiro nível da cache (L3 – processo menos rápido). Por fim, se a informação não estiver em nenhum dos níveis da cache, é feita a busca na memória principal </a:t>
            </a:r>
            <a:r>
              <a:rPr lang="pt-BR" sz="1400" dirty="0" smtClean="0"/>
              <a:t>(</a:t>
            </a:r>
            <a:r>
              <a:rPr lang="pt-BR" sz="1400" dirty="0"/>
              <a:t>processo lento).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Cache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35" name="Grupo 34"/>
          <p:cNvGrpSpPr/>
          <p:nvPr/>
        </p:nvGrpSpPr>
        <p:grpSpPr>
          <a:xfrm>
            <a:off x="3546365" y="1042748"/>
            <a:ext cx="2618939" cy="380115"/>
            <a:chOff x="3546365" y="1042748"/>
            <a:chExt cx="2618939" cy="380115"/>
          </a:xfrm>
        </p:grpSpPr>
        <p:sp>
          <p:nvSpPr>
            <p:cNvPr id="36" name="Retângulo de cantos arredondados 35"/>
            <p:cNvSpPr/>
            <p:nvPr/>
          </p:nvSpPr>
          <p:spPr>
            <a:xfrm>
              <a:off x="3546365" y="1051062"/>
              <a:ext cx="2618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4138613" y="1042748"/>
              <a:ext cx="190952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Hierarquia da memória</a:t>
              </a:r>
              <a:endParaRPr lang="pt-BR" sz="1450" dirty="0"/>
            </a:p>
          </p:txBody>
        </p:sp>
        <p:pic>
          <p:nvPicPr>
            <p:cNvPr id="42" name="Imagem 41"/>
            <p:cNvPicPr>
              <a:picLocks noChangeAspect="1"/>
            </p:cNvPicPr>
            <p:nvPr/>
          </p:nvPicPr>
          <p:blipFill>
            <a:blip r:embed="rId7"/>
            <a:stretch>
              <a:fillRect/>
            </a:stretch>
          </p:blipFill>
          <p:spPr>
            <a:xfrm>
              <a:off x="3608864" y="1064568"/>
              <a:ext cx="498406" cy="345427"/>
            </a:xfrm>
            <a:prstGeom prst="rect">
              <a:avLst/>
            </a:prstGeom>
          </p:spPr>
        </p:pic>
      </p:grpSp>
      <p:pic>
        <p:nvPicPr>
          <p:cNvPr id="7" name="Imagem 6"/>
          <p:cNvPicPr>
            <a:picLocks noChangeAspect="1"/>
          </p:cNvPicPr>
          <p:nvPr/>
        </p:nvPicPr>
        <p:blipFill>
          <a:blip r:embed="rId8"/>
          <a:stretch>
            <a:fillRect/>
          </a:stretch>
        </p:blipFill>
        <p:spPr>
          <a:xfrm>
            <a:off x="604363" y="1722092"/>
            <a:ext cx="5425843" cy="5684065"/>
          </a:xfrm>
          <a:prstGeom prst="rect">
            <a:avLst/>
          </a:prstGeom>
        </p:spPr>
      </p:pic>
    </p:spTree>
    <p:extLst>
      <p:ext uri="{BB962C8B-B14F-4D97-AF65-F5344CB8AC3E}">
        <p14:creationId xmlns:p14="http://schemas.microsoft.com/office/powerpoint/2010/main" val="665047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memória principal é responsável por armazenar informações enquanto o computador realiza suas operações. </a:t>
            </a:r>
            <a:endParaRPr lang="pt-BR" sz="1400" dirty="0" smtClean="0"/>
          </a:p>
          <a:p>
            <a:pPr fontAlgn="base"/>
            <a:endParaRPr lang="pt-BR" sz="1400" dirty="0"/>
          </a:p>
          <a:p>
            <a:pPr fontAlgn="base"/>
            <a:r>
              <a:rPr lang="pt-BR" sz="1400" dirty="0" smtClean="0"/>
              <a:t>Essa </a:t>
            </a:r>
            <a:r>
              <a:rPr lang="pt-BR" sz="1400" dirty="0"/>
              <a:t>memória é mais lenta que a cache e não pode ser acessada pelo usuário, é utilizada diretamente pelo processador. </a:t>
            </a:r>
            <a:endParaRPr lang="pt-BR" sz="1400" dirty="0" smtClean="0"/>
          </a:p>
          <a:p>
            <a:pPr fontAlgn="base"/>
            <a:endParaRPr lang="pt-BR" sz="1400" dirty="0"/>
          </a:p>
          <a:p>
            <a:pPr fontAlgn="base"/>
            <a:r>
              <a:rPr lang="pt-BR" sz="1400" dirty="0" smtClean="0"/>
              <a:t>Algumas </a:t>
            </a:r>
            <a:r>
              <a:rPr lang="pt-BR" sz="1400" dirty="0"/>
              <a:t>memórias primárias são voláteis, ou seja, perdem as informações quando a energia é desligada. </a:t>
            </a:r>
            <a:endParaRPr lang="pt-BR" sz="1400" dirty="0" smtClean="0"/>
          </a:p>
          <a:p>
            <a:pPr fontAlgn="base"/>
            <a:endParaRPr lang="pt-BR" sz="1400" dirty="0"/>
          </a:p>
          <a:p>
            <a:pPr fontAlgn="base"/>
            <a:r>
              <a:rPr lang="pt-BR" sz="1400" dirty="0" smtClean="0"/>
              <a:t>Temos </a:t>
            </a:r>
            <a:r>
              <a:rPr lang="pt-BR" sz="1400" dirty="0"/>
              <a:t>o exemplo da memória RAM (</a:t>
            </a:r>
            <a:r>
              <a:rPr lang="pt-BR" sz="1400" i="1" dirty="0"/>
              <a:t>Random Access Memory</a:t>
            </a:r>
            <a:r>
              <a:rPr lang="pt-BR" sz="1400" dirty="0"/>
              <a:t>), que pode ser de dois tipos diferentes</a:t>
            </a:r>
            <a:r>
              <a:rPr lang="pt-BR" sz="1400" dirty="0" smtClean="0"/>
              <a:t>:</a:t>
            </a:r>
          </a:p>
          <a:p>
            <a:pPr fontAlgn="base"/>
            <a:endParaRPr lang="pt-BR" sz="1400" dirty="0"/>
          </a:p>
          <a:p>
            <a:pPr fontAlgn="base"/>
            <a:r>
              <a:rPr lang="pt-BR" sz="1600" b="1" dirty="0"/>
              <a:t>SRAM</a:t>
            </a:r>
            <a:r>
              <a:rPr lang="pt-BR" sz="1400" dirty="0"/>
              <a:t> (Static Random Access Memory): memória estática, volátil, perde as informações quando a energia é desligada. Memória rápida;</a:t>
            </a:r>
          </a:p>
          <a:p>
            <a:pPr fontAlgn="base"/>
            <a:endParaRPr lang="pt-BR" sz="1400" dirty="0"/>
          </a:p>
          <a:p>
            <a:pPr fontAlgn="base"/>
            <a:r>
              <a:rPr lang="pt-BR" sz="1600" b="1" dirty="0"/>
              <a:t>DRAM</a:t>
            </a:r>
            <a:r>
              <a:rPr lang="pt-BR" sz="1600" dirty="0"/>
              <a:t> </a:t>
            </a:r>
            <a:r>
              <a:rPr lang="pt-BR" sz="1400" dirty="0"/>
              <a:t>(Dynamic Random Access Memory): memória dinâmica, mais complexa e mais lenta que a SRAM. Essa memória precisa que a informação seja atualizada constantemente para que permaneça armazenada</a:t>
            </a:r>
            <a:r>
              <a:rPr lang="pt-BR" sz="1400" dirty="0" smtClean="0"/>
              <a:t>.</a:t>
            </a:r>
          </a:p>
          <a:p>
            <a:pPr fontAlgn="base"/>
            <a:endParaRPr lang="pt-BR" sz="1400" dirty="0"/>
          </a:p>
          <a:p>
            <a:pPr fontAlgn="base"/>
            <a:r>
              <a:rPr lang="pt-BR" sz="1400" dirty="0"/>
              <a:t>“O projeto de um sistema de </a:t>
            </a:r>
            <a:r>
              <a:rPr lang="pt-BR" sz="1400" b="1" dirty="0"/>
              <a:t>memória principal</a:t>
            </a:r>
            <a:r>
              <a:rPr lang="pt-BR" sz="1400" dirty="0"/>
              <a:t> é uma batalha sem fim entre três requisitos de projeto concorrentes: </a:t>
            </a:r>
            <a:r>
              <a:rPr lang="pt-BR" sz="1400" b="1" dirty="0"/>
              <a:t>grande capacidade de armazenamento</a:t>
            </a:r>
            <a:r>
              <a:rPr lang="pt-BR" sz="1400" dirty="0"/>
              <a:t>, </a:t>
            </a:r>
            <a:r>
              <a:rPr lang="pt-BR" sz="1400" b="1" dirty="0"/>
              <a:t>acesso rápido</a:t>
            </a:r>
            <a:r>
              <a:rPr lang="pt-BR" sz="1400" dirty="0"/>
              <a:t> e </a:t>
            </a:r>
            <a:r>
              <a:rPr lang="pt-BR" sz="1400" b="1" dirty="0"/>
              <a:t>baixo custo</a:t>
            </a:r>
            <a:r>
              <a:rPr lang="pt-BR" sz="1400" dirty="0"/>
              <a:t>. </a:t>
            </a:r>
            <a:endParaRPr lang="pt-BR" sz="1400" dirty="0" smtClean="0"/>
          </a:p>
          <a:p>
            <a:pPr fontAlgn="base"/>
            <a:endParaRPr lang="pt-BR" sz="1400" dirty="0"/>
          </a:p>
          <a:p>
            <a:pPr fontAlgn="base"/>
            <a:r>
              <a:rPr lang="pt-BR" sz="1400" dirty="0" smtClean="0"/>
              <a:t>Com </a:t>
            </a:r>
            <a:r>
              <a:rPr lang="pt-BR" sz="1400" dirty="0"/>
              <a:t>a evolução da tecnologia de memória, cada uma dessas três características está mudando, de modo que as decisões de projeto na organização da memória principal devem ser revisadas novamente a cada nova implementação.” (STALLINGS, 2010, p. 47</a:t>
            </a:r>
            <a:r>
              <a:rPr lang="pt-BR" sz="1400" dirty="0" smtClean="0"/>
              <a:t>).</a:t>
            </a:r>
          </a:p>
          <a:p>
            <a:pPr fontAlgn="base"/>
            <a:endParaRPr lang="pt-BR" sz="1400" dirty="0"/>
          </a:p>
          <a:p>
            <a:pPr fontAlgn="base"/>
            <a:r>
              <a:rPr lang="pt-BR" sz="1400" dirty="0"/>
              <a:t>A memória cache e a memória principal possuem estruturas diferentes.</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Memória principal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35" name="Grupo 34"/>
          <p:cNvGrpSpPr/>
          <p:nvPr/>
        </p:nvGrpSpPr>
        <p:grpSpPr>
          <a:xfrm>
            <a:off x="3546365" y="1042748"/>
            <a:ext cx="2618939" cy="380115"/>
            <a:chOff x="3546365" y="1042748"/>
            <a:chExt cx="2618939" cy="380115"/>
          </a:xfrm>
        </p:grpSpPr>
        <p:sp>
          <p:nvSpPr>
            <p:cNvPr id="36" name="Retângulo de cantos arredondados 35"/>
            <p:cNvSpPr/>
            <p:nvPr/>
          </p:nvSpPr>
          <p:spPr>
            <a:xfrm>
              <a:off x="3546365" y="1051062"/>
              <a:ext cx="2618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4138613" y="1042748"/>
              <a:ext cx="190952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Hierarquia da memória</a:t>
              </a:r>
              <a:endParaRPr lang="pt-BR" sz="1450" dirty="0"/>
            </a:p>
          </p:txBody>
        </p:sp>
        <p:pic>
          <p:nvPicPr>
            <p:cNvPr id="42" name="Imagem 41"/>
            <p:cNvPicPr>
              <a:picLocks noChangeAspect="1"/>
            </p:cNvPicPr>
            <p:nvPr/>
          </p:nvPicPr>
          <p:blipFill>
            <a:blip r:embed="rId7"/>
            <a:stretch>
              <a:fillRect/>
            </a:stretch>
          </p:blipFill>
          <p:spPr>
            <a:xfrm>
              <a:off x="3608864" y="1064568"/>
              <a:ext cx="498406" cy="345427"/>
            </a:xfrm>
            <a:prstGeom prst="rect">
              <a:avLst/>
            </a:prstGeom>
          </p:spPr>
        </p:pic>
      </p:grpSp>
    </p:spTree>
    <p:extLst>
      <p:ext uri="{BB962C8B-B14F-4D97-AF65-F5344CB8AC3E}">
        <p14:creationId xmlns:p14="http://schemas.microsoft.com/office/powerpoint/2010/main" val="1785679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base da pirâmide temos as memórias secundárias, que são acessíveis ao usuário. </a:t>
            </a:r>
            <a:endParaRPr lang="pt-BR" sz="1400" dirty="0"/>
          </a:p>
          <a:p>
            <a:pPr fontAlgn="base"/>
            <a:r>
              <a:rPr lang="pt-BR" sz="1400" dirty="0" smtClean="0"/>
              <a:t>Já </a:t>
            </a:r>
            <a:r>
              <a:rPr lang="pt-BR" sz="1400" dirty="0"/>
              <a:t>imaginou se o local onde você salva seus trabalhos escolares, fotos de família e suas músicas preferidas perdesse essas informações sempre que a energia fosse desligada? </a:t>
            </a:r>
            <a:endParaRPr lang="pt-BR" sz="1400" dirty="0" smtClean="0"/>
          </a:p>
          <a:p>
            <a:pPr fontAlgn="base"/>
            <a:endParaRPr lang="pt-BR" sz="1400" dirty="0"/>
          </a:p>
          <a:p>
            <a:pPr fontAlgn="base"/>
            <a:r>
              <a:rPr lang="pt-BR" sz="1400" dirty="0" smtClean="0"/>
              <a:t>Isso </a:t>
            </a:r>
            <a:r>
              <a:rPr lang="pt-BR" sz="1400" dirty="0"/>
              <a:t>não ocorre porque as memórias secundárias não são voláteis, você pode deixar as informações salvas lá o tempo que precisar</a:t>
            </a:r>
            <a:r>
              <a:rPr lang="pt-BR" sz="1400" dirty="0" smtClean="0"/>
              <a:t>.</a:t>
            </a:r>
          </a:p>
          <a:p>
            <a:pPr fontAlgn="base"/>
            <a:endParaRPr lang="pt-BR" sz="1400" dirty="0"/>
          </a:p>
          <a:p>
            <a:pPr fontAlgn="base"/>
            <a:r>
              <a:rPr lang="pt-BR" sz="1400" dirty="0"/>
              <a:t>A memória secundária não faz parte dos itens de processamento do computador. </a:t>
            </a:r>
            <a:endParaRPr lang="pt-BR" sz="1400" dirty="0"/>
          </a:p>
          <a:p>
            <a:pPr fontAlgn="base"/>
            <a:r>
              <a:rPr lang="pt-BR" sz="1400" dirty="0" smtClean="0"/>
              <a:t>Para </a:t>
            </a:r>
            <a:r>
              <a:rPr lang="pt-BR" sz="1400" dirty="0"/>
              <a:t>que suas informações sejam lidas, são copiadas para a memória principal do computador</a:t>
            </a:r>
            <a:r>
              <a:rPr lang="pt-BR" sz="1400" dirty="0" smtClean="0"/>
              <a:t>.</a:t>
            </a:r>
          </a:p>
          <a:p>
            <a:pPr fontAlgn="base"/>
            <a:endParaRPr lang="pt-BR" sz="1400" dirty="0"/>
          </a:p>
          <a:p>
            <a:pPr fontAlgn="base"/>
            <a:r>
              <a:rPr lang="pt-BR" sz="1400" dirty="0"/>
              <a:t>Existem diversos tipos de memória secundária, veja abaixo alguns exemplos</a:t>
            </a:r>
            <a:r>
              <a:rPr lang="pt-BR" sz="1400" dirty="0" smtClean="0"/>
              <a:t>:</a:t>
            </a:r>
            <a:endParaRPr lang="pt-BR" sz="1600" b="1" dirty="0"/>
          </a:p>
          <a:p>
            <a:pPr fontAlgn="base"/>
            <a:r>
              <a:rPr lang="pt-BR" sz="1600" b="1" dirty="0"/>
              <a:t>HD interno</a:t>
            </a:r>
            <a:r>
              <a:rPr lang="pt-BR" sz="1600" b="1" dirty="0" smtClean="0"/>
              <a:t>;</a:t>
            </a:r>
            <a:endParaRPr lang="pt-BR" sz="1600" b="1" dirty="0"/>
          </a:p>
          <a:p>
            <a:pPr fontAlgn="base"/>
            <a:r>
              <a:rPr lang="pt-BR" sz="1600" b="1" dirty="0"/>
              <a:t>HD externo</a:t>
            </a:r>
            <a:r>
              <a:rPr lang="pt-BR" sz="1600" b="1" dirty="0" smtClean="0"/>
              <a:t>;</a:t>
            </a:r>
            <a:endParaRPr lang="pt-BR" sz="1600" b="1" dirty="0"/>
          </a:p>
          <a:p>
            <a:pPr fontAlgn="base"/>
            <a:r>
              <a:rPr lang="pt-BR" sz="1600" b="1" dirty="0"/>
              <a:t>Pen drive</a:t>
            </a:r>
            <a:r>
              <a:rPr lang="pt-BR" sz="1600" b="1" dirty="0" smtClean="0"/>
              <a:t>;</a:t>
            </a:r>
            <a:endParaRPr lang="pt-BR" sz="1600" b="1" dirty="0"/>
          </a:p>
          <a:p>
            <a:pPr fontAlgn="base"/>
            <a:r>
              <a:rPr lang="pt-BR" sz="1600" b="1" dirty="0"/>
              <a:t>Cartão de memória</a:t>
            </a:r>
            <a:r>
              <a:rPr lang="pt-BR" sz="1600" b="1" dirty="0" smtClean="0"/>
              <a:t>;</a:t>
            </a:r>
            <a:endParaRPr lang="pt-BR" sz="1600" b="1" dirty="0"/>
          </a:p>
          <a:p>
            <a:pPr fontAlgn="base"/>
            <a:r>
              <a:rPr lang="pt-BR" sz="1600" b="1" dirty="0"/>
              <a:t>CD-ROM, DVD-ROM, Blu-ray</a:t>
            </a:r>
            <a:r>
              <a:rPr lang="pt-BR" sz="1600" b="1" dirty="0" smtClean="0"/>
              <a:t>;</a:t>
            </a:r>
            <a:endParaRPr lang="pt-BR" sz="1600" b="1" dirty="0"/>
          </a:p>
          <a:p>
            <a:pPr fontAlgn="base"/>
            <a:r>
              <a:rPr lang="pt-BR" sz="1600" b="1" dirty="0"/>
              <a:t>Disquete</a:t>
            </a:r>
            <a:r>
              <a:rPr lang="pt-BR" sz="1600" b="1" dirty="0" smtClean="0"/>
              <a:t>;</a:t>
            </a:r>
            <a:endParaRPr lang="pt-BR" sz="1600" b="1" dirty="0"/>
          </a:p>
          <a:p>
            <a:pPr fontAlgn="base"/>
            <a:r>
              <a:rPr lang="pt-BR" sz="1600" b="1" dirty="0"/>
              <a:t>Fita magnética</a:t>
            </a:r>
            <a:r>
              <a:rPr lang="pt-BR" sz="1600" b="1" dirty="0" smtClean="0"/>
              <a:t>.</a:t>
            </a:r>
          </a:p>
          <a:p>
            <a:pPr fontAlgn="base"/>
            <a:endParaRPr lang="pt-BR" sz="1600" b="1" dirty="0"/>
          </a:p>
          <a:p>
            <a:pPr fontAlgn="base"/>
            <a:endParaRPr lang="pt-BR" sz="1600" b="1" dirty="0" smtClean="0"/>
          </a:p>
          <a:p>
            <a:pPr fontAlgn="base"/>
            <a:endParaRPr lang="pt-BR" sz="1600" b="1" dirty="0"/>
          </a:p>
          <a:p>
            <a:pPr fontAlgn="base"/>
            <a:endParaRPr lang="pt-BR" sz="1600" b="1" dirty="0" smtClean="0"/>
          </a:p>
          <a:p>
            <a:pPr fontAlgn="base"/>
            <a:endParaRPr lang="pt-BR" sz="1600" b="1" dirty="0"/>
          </a:p>
          <a:p>
            <a:pPr fontAlgn="base"/>
            <a:endParaRPr lang="pt-BR" sz="1600" b="1" dirty="0" smtClean="0"/>
          </a:p>
          <a:p>
            <a:pPr fontAlgn="base"/>
            <a:endParaRPr lang="pt-BR" sz="1600" b="1" dirty="0"/>
          </a:p>
          <a:p>
            <a:pPr fontAlgn="base"/>
            <a:endParaRPr lang="pt-BR" sz="1400" b="1" dirty="0" smtClean="0"/>
          </a:p>
          <a:p>
            <a:pPr fontAlgn="base"/>
            <a:r>
              <a:rPr lang="pt-BR" sz="1400" b="1" dirty="0"/>
              <a:t>Figura 3</a:t>
            </a:r>
            <a:r>
              <a:rPr lang="pt-BR" sz="1400" dirty="0"/>
              <a:t>. Exemplos de memórias secundárias. </a:t>
            </a:r>
            <a:r>
              <a:rPr lang="pt-BR" sz="1400" b="1" dirty="0"/>
              <a:t>Fonte</a:t>
            </a:r>
            <a:r>
              <a:rPr lang="pt-BR" sz="1400" dirty="0"/>
              <a:t>: Shutterstock. </a:t>
            </a:r>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secundária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4" name="Imagem 13"/>
          <p:cNvPicPr>
            <a:picLocks noChangeAspect="1"/>
          </p:cNvPicPr>
          <p:nvPr/>
        </p:nvPicPr>
        <p:blipFill>
          <a:blip r:embed="rId7"/>
          <a:stretch>
            <a:fillRect/>
          </a:stretch>
        </p:blipFill>
        <p:spPr>
          <a:xfrm>
            <a:off x="378795" y="7041232"/>
            <a:ext cx="5862902" cy="16561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62867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Como vimos no item anterior, existem diversos tipos de memória secundária, e entre os citados existem aqueles que não fazem parte da estrutura do computador. Por exemplo, um HD interno faz parte da estrutura, já vem instalado de fábrica no micro; já o HD externo não faz parte desse conjunto</a:t>
            </a:r>
            <a:r>
              <a:rPr lang="pt-BR" sz="1400" dirty="0" smtClean="0"/>
              <a:t>.</a:t>
            </a:r>
          </a:p>
          <a:p>
            <a:pPr fontAlgn="base"/>
            <a:endParaRPr lang="pt-BR" sz="1400" dirty="0"/>
          </a:p>
          <a:p>
            <a:pPr fontAlgn="base"/>
            <a:r>
              <a:rPr lang="pt-BR" sz="1400" dirty="0"/>
              <a:t>Pen drives, cartões de memória, mídias de CD ou DVD-ROM também são memórias auxiliares. A leitura dos dados desses itens é feita normalmente, porém passa pelo módulo de E/S. Existem diversas vantagens em utilizar estes itens, veja alguns exemplos</a:t>
            </a:r>
            <a:r>
              <a:rPr lang="pt-BR" sz="1400" dirty="0" smtClean="0"/>
              <a:t>:</a:t>
            </a:r>
          </a:p>
          <a:p>
            <a:pPr fontAlgn="base"/>
            <a:endParaRPr lang="pt-BR" sz="1400" dirty="0"/>
          </a:p>
          <a:p>
            <a:pPr fontAlgn="base"/>
            <a:r>
              <a:rPr lang="pt-BR" sz="1400" dirty="0"/>
              <a:t>O usuário pode manter um backup dos dados do computador;</a:t>
            </a:r>
          </a:p>
          <a:p>
            <a:pPr fontAlgn="base"/>
            <a:endParaRPr lang="pt-BR" sz="1400" dirty="0"/>
          </a:p>
          <a:p>
            <a:pPr fontAlgn="base"/>
            <a:r>
              <a:rPr lang="pt-BR" sz="1400" dirty="0"/>
              <a:t>Informações importantes para o usuário podem estar sempre à mão, sendo levadas para onde ele precisar</a:t>
            </a:r>
            <a:r>
              <a:rPr lang="pt-BR" sz="1400" dirty="0" smtClean="0"/>
              <a:t>;</a:t>
            </a:r>
            <a:endParaRPr lang="pt-BR" sz="1400" dirty="0"/>
          </a:p>
          <a:p>
            <a:pPr fontAlgn="base"/>
            <a:endParaRPr lang="pt-BR" sz="1400" dirty="0"/>
          </a:p>
          <a:p>
            <a:pPr fontAlgn="base"/>
            <a:r>
              <a:rPr lang="pt-BR" sz="1400" dirty="0"/>
              <a:t>Com as impressoras que leem USB, já é possível imprimir um documento sem utilizar o computador;</a:t>
            </a:r>
          </a:p>
          <a:p>
            <a:pPr fontAlgn="base"/>
            <a:endParaRPr lang="pt-BR" sz="1400" dirty="0"/>
          </a:p>
          <a:p>
            <a:pPr fontAlgn="base"/>
            <a:r>
              <a:rPr lang="pt-BR" sz="1400" dirty="0"/>
              <a:t>Podem ser usados em outros equipamentos, como TVs, aparelhos automotivos e em diversos itens que compõem a chamada “internet das coisas</a:t>
            </a:r>
            <a:r>
              <a:rPr lang="pt-BR" sz="1400" dirty="0" smtClean="0"/>
              <a:t>”.</a:t>
            </a:r>
          </a:p>
          <a:p>
            <a:pPr fontAlgn="base"/>
            <a:endParaRPr lang="pt-BR" sz="1400" dirty="0"/>
          </a:p>
          <a:p>
            <a:pPr fontAlgn="base"/>
            <a:r>
              <a:rPr lang="pt-BR" sz="1400" dirty="0"/>
              <a:t>Existe uma infinidade de itens que aceitam este tipo de memória, mas citamos aqui alguns exemplos para você compreender melhor.</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Memória auxiliar</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Organização da memória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362" name="Picture 2" descr="memorias – DC Servicios Informátic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4785" y="7225183"/>
            <a:ext cx="352839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56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seguir, observe os tipos de dispositivos de armazenamento utilizados</a:t>
            </a:r>
            <a:r>
              <a:rPr lang="pt-BR" sz="1400" dirty="0" smtClean="0"/>
              <a:t>.</a:t>
            </a:r>
          </a:p>
          <a:p>
            <a:pPr fontAlgn="base"/>
            <a:endParaRPr lang="pt-BR" sz="1400" dirty="0"/>
          </a:p>
          <a:p>
            <a:pPr fontAlgn="base"/>
            <a:r>
              <a:rPr lang="pt-BR" sz="1400" b="1" dirty="0"/>
              <a:t>// Disco magnético</a:t>
            </a:r>
          </a:p>
          <a:p>
            <a:pPr fontAlgn="base"/>
            <a:r>
              <a:rPr lang="pt-BR" sz="1400" dirty="0"/>
              <a:t>Essa tecnologia consiste em um disco de alumínio revestido por material magnético que contém uma bobina denominada “cabeça de gravação”. </a:t>
            </a:r>
            <a:endParaRPr lang="pt-BR" sz="1400" dirty="0" smtClean="0"/>
          </a:p>
          <a:p>
            <a:pPr fontAlgn="base"/>
            <a:endParaRPr lang="pt-BR" sz="1400" dirty="0"/>
          </a:p>
          <a:p>
            <a:pPr fontAlgn="base"/>
            <a:r>
              <a:rPr lang="pt-BR" sz="1400" dirty="0" smtClean="0"/>
              <a:t>Através </a:t>
            </a:r>
            <a:r>
              <a:rPr lang="pt-BR" sz="1400" dirty="0"/>
              <a:t>de pulsos elétricos positivos ou negativos é criado um campo magnético que possibilita ao cabeçote gravar ou ler bits</a:t>
            </a:r>
            <a:r>
              <a:rPr lang="pt-BR" sz="1400" dirty="0" smtClean="0"/>
              <a:t>.</a:t>
            </a:r>
          </a:p>
          <a:p>
            <a:pPr fontAlgn="base"/>
            <a:endParaRPr lang="pt-BR" sz="1400" dirty="0"/>
          </a:p>
          <a:p>
            <a:pPr fontAlgn="base"/>
            <a:r>
              <a:rPr lang="pt-BR" sz="1400" dirty="0"/>
              <a:t>Como o disco é circular, uma volta completa é chamada </a:t>
            </a:r>
            <a:r>
              <a:rPr lang="pt-BR" sz="1400" b="1" dirty="0"/>
              <a:t>trilha</a:t>
            </a:r>
            <a:r>
              <a:rPr lang="pt-BR" sz="1400" dirty="0"/>
              <a:t>, e cada trilha é dividida em </a:t>
            </a:r>
            <a:r>
              <a:rPr lang="pt-BR" sz="1400" b="1" dirty="0"/>
              <a:t>setores</a:t>
            </a:r>
            <a:r>
              <a:rPr lang="pt-BR" sz="1400" dirty="0"/>
              <a:t>. O disco também contém uma parte chamada </a:t>
            </a:r>
            <a:r>
              <a:rPr lang="pt-BR" sz="1400" b="1" dirty="0"/>
              <a:t>preâmbulo</a:t>
            </a:r>
            <a:r>
              <a:rPr lang="pt-BR" sz="1400" dirty="0"/>
              <a:t>, que é um espaço que indexa os dados que serão lidos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4.</a:t>
            </a:r>
            <a:r>
              <a:rPr lang="pt-BR" sz="1400" dirty="0"/>
              <a:t> Estrutura interna de um disco magnético. </a:t>
            </a:r>
            <a:r>
              <a:rPr lang="pt-BR" sz="1400" b="1" dirty="0"/>
              <a:t>Fonte</a:t>
            </a:r>
            <a:r>
              <a:rPr lang="pt-BR" sz="1400" dirty="0"/>
              <a:t>: TANENBAUM; AUSTIN 2013, p. 68. (Adaptado</a:t>
            </a:r>
            <a:r>
              <a:rPr lang="pt-BR" sz="1400" dirty="0" smtClean="0"/>
              <a:t>).</a:t>
            </a:r>
          </a:p>
          <a:p>
            <a:pPr fontAlgn="base"/>
            <a:endParaRPr lang="pt-BR" sz="1400" dirty="0"/>
          </a:p>
          <a:p>
            <a:pPr fontAlgn="base"/>
            <a:r>
              <a:rPr lang="pt-BR" sz="1400" b="1" dirty="0"/>
              <a:t>Discos magnéticos</a:t>
            </a:r>
            <a:r>
              <a:rPr lang="pt-BR" sz="1400" dirty="0"/>
              <a:t> podem conter mais de um prato, sendo que cada lado é considerado uma superfície e para cada superfície contém um cabeçote:</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Disco </a:t>
              </a:r>
              <a:r>
                <a:rPr lang="pt-BR" b="1" dirty="0"/>
                <a:t>magnético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7"/>
          <a:stretch>
            <a:fillRect/>
          </a:stretch>
        </p:blipFill>
        <p:spPr>
          <a:xfrm>
            <a:off x="344074" y="4664969"/>
            <a:ext cx="5943969" cy="2376264"/>
          </a:xfrm>
          <a:prstGeom prst="rect">
            <a:avLst/>
          </a:prstGeom>
        </p:spPr>
      </p:pic>
    </p:spTree>
    <p:extLst>
      <p:ext uri="{BB962C8B-B14F-4D97-AF65-F5344CB8AC3E}">
        <p14:creationId xmlns:p14="http://schemas.microsoft.com/office/powerpoint/2010/main" val="12402508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5.</a:t>
            </a:r>
            <a:r>
              <a:rPr lang="pt-BR" sz="1400" dirty="0"/>
              <a:t> Exemplo de disco com quatro pratos.</a:t>
            </a:r>
            <a:r>
              <a:rPr lang="pt-BR" sz="1400" b="1" dirty="0"/>
              <a:t> Fonte</a:t>
            </a:r>
            <a:r>
              <a:rPr lang="pt-BR" sz="1400" dirty="0"/>
              <a:t>: TANENBAUM; AUSTIN, 2013, p. 69. (Adaptado).</a:t>
            </a:r>
            <a:endParaRPr lang="pt-BR" sz="1400" dirty="0" smtClean="0"/>
          </a:p>
          <a:p>
            <a:pPr fontAlgn="base"/>
            <a:endParaRPr lang="pt-BR" sz="1400" dirty="0"/>
          </a:p>
          <a:p>
            <a:pPr fontAlgn="base"/>
            <a:r>
              <a:rPr lang="pt-BR" sz="1400" b="1" dirty="0"/>
              <a:t>Discos magnéticos</a:t>
            </a:r>
            <a:r>
              <a:rPr lang="pt-BR" sz="1400" dirty="0"/>
              <a:t> podem conter mais de um prato, sendo que cada lado é considerado uma superfície e para cada superfície contém um cabeçote:</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Disco </a:t>
              </a:r>
              <a:r>
                <a:rPr lang="pt-BR" b="1" dirty="0"/>
                <a:t>magnético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436478" y="2015516"/>
            <a:ext cx="5747624" cy="3734966"/>
          </a:xfrm>
          <a:prstGeom prst="rect">
            <a:avLst/>
          </a:prstGeom>
        </p:spPr>
      </p:pic>
    </p:spTree>
    <p:extLst>
      <p:ext uri="{BB962C8B-B14F-4D97-AF65-F5344CB8AC3E}">
        <p14:creationId xmlns:p14="http://schemas.microsoft.com/office/powerpoint/2010/main" val="886865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Disco </a:t>
            </a:r>
            <a:r>
              <a:rPr lang="pt-BR" b="1" dirty="0" smtClean="0"/>
              <a:t>magnético</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smtClean="0"/>
          </a:p>
          <a:p>
            <a:r>
              <a:rPr lang="pt-BR" sz="1400" b="1" dirty="0" smtClean="0"/>
              <a:t>//Disco </a:t>
            </a:r>
            <a:r>
              <a:rPr lang="pt-BR" sz="1400" b="1" dirty="0"/>
              <a:t>magnético</a:t>
            </a:r>
            <a:endParaRPr lang="pt-BR" sz="1400" dirty="0"/>
          </a:p>
          <a:p>
            <a:endParaRPr lang="pt-BR" sz="1400" dirty="0" smtClean="0"/>
          </a:p>
          <a:p>
            <a:r>
              <a:rPr lang="pt-BR" sz="1400" dirty="0" smtClean="0"/>
              <a:t>Os </a:t>
            </a:r>
            <a:r>
              <a:rPr lang="pt-BR" sz="1400" dirty="0"/>
              <a:t>discos magnéticos podem parecer extremamente sensíveis por </a:t>
            </a:r>
            <a:endParaRPr lang="pt-BR" sz="1400" dirty="0" smtClean="0"/>
          </a:p>
          <a:p>
            <a:r>
              <a:rPr lang="pt-BR" sz="1400" dirty="0" smtClean="0"/>
              <a:t>terem </a:t>
            </a:r>
            <a:r>
              <a:rPr lang="pt-BR" sz="1400" dirty="0"/>
              <a:t>um cabeçote muito próximo à superfície fazendo a leitura e </a:t>
            </a:r>
            <a:endParaRPr lang="pt-BR" sz="1400" dirty="0" smtClean="0"/>
          </a:p>
          <a:p>
            <a:r>
              <a:rPr lang="pt-BR" sz="1400" dirty="0" smtClean="0"/>
              <a:t>a </a:t>
            </a:r>
            <a:r>
              <a:rPr lang="pt-BR" sz="1400" dirty="0"/>
              <a:t>gravação de dados. </a:t>
            </a:r>
            <a:endParaRPr lang="pt-BR" sz="1400" dirty="0" smtClean="0"/>
          </a:p>
          <a:p>
            <a:endParaRPr lang="pt-BR" sz="1400" dirty="0"/>
          </a:p>
          <a:p>
            <a:r>
              <a:rPr lang="pt-BR" sz="1400" dirty="0" smtClean="0"/>
              <a:t>Na </a:t>
            </a:r>
            <a:r>
              <a:rPr lang="pt-BR" sz="1400" dirty="0"/>
              <a:t>verdade, hoje em dia já existe a tecnologia antiqueda, que evita muitos danos ao disco e, mesmo que ocorram danos maiores, em muitos casos é possível recuperar os dados com o trabalho de um perito forense computacional. </a:t>
            </a:r>
            <a:endParaRPr lang="pt-BR" sz="1400" dirty="0" smtClean="0"/>
          </a:p>
          <a:p>
            <a:endParaRPr lang="pt-BR" sz="1400" dirty="0"/>
          </a:p>
          <a:p>
            <a:r>
              <a:rPr lang="pt-BR" sz="1400" dirty="0" smtClean="0"/>
              <a:t>Se </a:t>
            </a:r>
            <a:r>
              <a:rPr lang="pt-BR" sz="1400" dirty="0"/>
              <a:t>em um caso de investigação um suspeito atear fogo ao computador, ou mesmo em casos de desastres, como desabamentos, pode ser possível retirar os discos e recuperar os dados, ou pelo menos parte deles.</a:t>
            </a:r>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p:txBody>
      </p:sp>
      <p:grpSp>
        <p:nvGrpSpPr>
          <p:cNvPr id="23" name="Grupo 22"/>
          <p:cNvGrpSpPr/>
          <p:nvPr/>
        </p:nvGrpSpPr>
        <p:grpSpPr>
          <a:xfrm>
            <a:off x="303101" y="1051243"/>
            <a:ext cx="3701963" cy="380115"/>
            <a:chOff x="303101" y="1051243"/>
            <a:chExt cx="3701963" cy="380115"/>
          </a:xfrm>
        </p:grpSpPr>
        <p:sp>
          <p:nvSpPr>
            <p:cNvPr id="24" name="Retângulo de cantos arredondados 23"/>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30" name="Imagem 29"/>
            <p:cNvPicPr>
              <a:picLocks noChangeAspect="1"/>
            </p:cNvPicPr>
            <p:nvPr/>
          </p:nvPicPr>
          <p:blipFill>
            <a:blip r:embed="rId7"/>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8"/>
          <a:stretch>
            <a:fillRect/>
          </a:stretch>
        </p:blipFill>
        <p:spPr>
          <a:xfrm>
            <a:off x="830662" y="4808984"/>
            <a:ext cx="4889989" cy="4635670"/>
          </a:xfrm>
          <a:prstGeom prst="rect">
            <a:avLst/>
          </a:prstGeom>
        </p:spPr>
      </p:pic>
    </p:spTree>
    <p:extLst>
      <p:ext uri="{BB962C8B-B14F-4D97-AF65-F5344CB8AC3E}">
        <p14:creationId xmlns:p14="http://schemas.microsoft.com/office/powerpoint/2010/main" val="24465946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Um disco óptico é um disco de formato circular que pode armazenar diversos tipos de arquivos. Tanto a gravação quanto a leitura nesse tipo de mídia são feitas através de laser</a:t>
            </a:r>
            <a:r>
              <a:rPr lang="pt-BR" sz="1400" dirty="0" smtClean="0"/>
              <a:t>.</a:t>
            </a:r>
          </a:p>
          <a:p>
            <a:pPr fontAlgn="base"/>
            <a:endParaRPr lang="pt-BR" sz="1400" dirty="0"/>
          </a:p>
          <a:p>
            <a:pPr fontAlgn="base"/>
            <a:r>
              <a:rPr lang="pt-BR" sz="1400" dirty="0"/>
              <a:t>Algumas mídias que usam essa tecnologia são: CD-ROM, CD-R (regravável), DVD-ROM e DVD-R (regravável), e nem todos os drives que leem essas mídias são capazes de fazer gravações</a:t>
            </a:r>
            <a:r>
              <a:rPr lang="pt-BR" sz="1400" dirty="0" smtClean="0"/>
              <a:t>.</a:t>
            </a:r>
          </a:p>
          <a:p>
            <a:pPr fontAlgn="base"/>
            <a:endParaRPr lang="pt-BR" sz="1400" dirty="0"/>
          </a:p>
          <a:p>
            <a:pPr fontAlgn="base"/>
            <a:r>
              <a:rPr lang="pt-BR" sz="1400" dirty="0"/>
              <a:t>Estamos acostumados a utilizar essas mídias, pois elas se popularizaram através da venda de CDs e DVDs de música, filmes, séries, cursos e muito mais. </a:t>
            </a:r>
            <a:endParaRPr lang="pt-BR" sz="1400" dirty="0" smtClean="0"/>
          </a:p>
          <a:p>
            <a:pPr fontAlgn="base"/>
            <a:endParaRPr lang="pt-BR" sz="1400" dirty="0"/>
          </a:p>
          <a:p>
            <a:pPr fontAlgn="base"/>
            <a:r>
              <a:rPr lang="pt-BR" sz="1400" dirty="0" smtClean="0"/>
              <a:t>Mesmo </a:t>
            </a:r>
            <a:r>
              <a:rPr lang="pt-BR" sz="1400" dirty="0"/>
              <a:t>com o surgimento de equipamentos que fazem leituras direto de cartões de memória e pen drives, as mídias de CD continuam sendo usadas pela indústria do cinema e do entretenimento como meio de vender suas produções. </a:t>
            </a:r>
            <a:endParaRPr lang="pt-BR" sz="1400" dirty="0" smtClean="0"/>
          </a:p>
          <a:p>
            <a:pPr fontAlgn="base"/>
            <a:endParaRPr lang="pt-BR" sz="1400" dirty="0"/>
          </a:p>
          <a:p>
            <a:pPr fontAlgn="base"/>
            <a:r>
              <a:rPr lang="pt-BR" sz="1400" dirty="0" smtClean="0"/>
              <a:t>Essas </a:t>
            </a:r>
            <a:r>
              <a:rPr lang="pt-BR" sz="1400" dirty="0"/>
              <a:t>mídias são encontradas para venda nas mais diversas lojas físicas e on-line, e as mídias em branco ou regraváveis são muito utilizadas pelos usuários para guardar diversos materiais, como fotos e vídeos de formatura, por exemplo. </a:t>
            </a: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Disco óptico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544370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Discos </a:t>
            </a:r>
            <a:r>
              <a:rPr lang="pt-BR" sz="1400" dirty="0"/>
              <a:t>ópticos não perdem as informações com o tempo e por isso ainda são tão utilizados</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6</a:t>
            </a:r>
            <a:r>
              <a:rPr lang="pt-BR" sz="1400" dirty="0"/>
              <a:t>. Modelo de disco óptico e drive laser. </a:t>
            </a:r>
            <a:r>
              <a:rPr lang="pt-BR" sz="1400" b="1" dirty="0"/>
              <a:t>Fonte</a:t>
            </a:r>
            <a:r>
              <a:rPr lang="pt-BR" sz="1400" dirty="0"/>
              <a:t>: Shutterstock.</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Disco óptico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424622" y="2504728"/>
            <a:ext cx="5779746" cy="3960440"/>
          </a:xfrm>
          <a:prstGeom prst="rect">
            <a:avLst/>
          </a:prstGeom>
        </p:spPr>
      </p:pic>
    </p:spTree>
    <p:extLst>
      <p:ext uri="{BB962C8B-B14F-4D97-AF65-F5344CB8AC3E}">
        <p14:creationId xmlns:p14="http://schemas.microsoft.com/office/powerpoint/2010/main" val="13339718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tecnologia </a:t>
            </a:r>
            <a:r>
              <a:rPr lang="pt-BR" sz="1400" b="1" dirty="0"/>
              <a:t>RAID</a:t>
            </a:r>
            <a:r>
              <a:rPr lang="pt-BR" sz="1400" dirty="0"/>
              <a:t> (</a:t>
            </a:r>
            <a:r>
              <a:rPr lang="pt-BR" sz="1400" i="1" dirty="0"/>
              <a:t>Redundant Array of Independent Disks</a:t>
            </a:r>
            <a:r>
              <a:rPr lang="pt-BR" sz="1400" dirty="0"/>
              <a:t>) é mais utilizada quando há necessidade de grande desempenho, como no caso de servidores, por exemplo. </a:t>
            </a:r>
            <a:endParaRPr lang="pt-BR" sz="1400" dirty="0" smtClean="0"/>
          </a:p>
          <a:p>
            <a:pPr fontAlgn="base"/>
            <a:endParaRPr lang="pt-BR" sz="1400" dirty="0"/>
          </a:p>
          <a:p>
            <a:pPr fontAlgn="base"/>
            <a:r>
              <a:rPr lang="pt-BR" sz="1400" dirty="0" smtClean="0"/>
              <a:t>Ela </a:t>
            </a:r>
            <a:r>
              <a:rPr lang="pt-BR" sz="1400" dirty="0"/>
              <a:t>consiste na utilização de diversos discos de armazenamento independentes, mas de forma paralela</a:t>
            </a:r>
            <a:r>
              <a:rPr lang="pt-BR" sz="1400" dirty="0" smtClean="0"/>
              <a:t>.</a:t>
            </a:r>
          </a:p>
          <a:p>
            <a:pPr fontAlgn="base"/>
            <a:endParaRPr lang="pt-BR" sz="1400" dirty="0"/>
          </a:p>
          <a:p>
            <a:pPr fontAlgn="base"/>
            <a:r>
              <a:rPr lang="pt-BR" sz="1400" dirty="0"/>
              <a:t>Fisicamente são diversos discos, mas sistemicamente é apenas uma unidade de armazenamento. </a:t>
            </a: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RAID</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2530" name="Picture 2" descr="RAID - Tipos e Conceit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635" y="3996496"/>
            <a:ext cx="5657300" cy="29727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44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Esses </a:t>
            </a:r>
            <a:r>
              <a:rPr lang="pt-BR" sz="1400" dirty="0"/>
              <a:t>discos são organizados em níveis; observe a Tabela 1 para compreender como funciona cada um deles: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RAID</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7"/>
          <a:stretch>
            <a:fillRect/>
          </a:stretch>
        </p:blipFill>
        <p:spPr>
          <a:xfrm>
            <a:off x="363823" y="2288704"/>
            <a:ext cx="5843697" cy="3528392"/>
          </a:xfrm>
          <a:prstGeom prst="rect">
            <a:avLst/>
          </a:prstGeom>
        </p:spPr>
      </p:pic>
      <p:pic>
        <p:nvPicPr>
          <p:cNvPr id="8" name="Imagem 7"/>
          <p:cNvPicPr>
            <a:picLocks noChangeAspect="1"/>
          </p:cNvPicPr>
          <p:nvPr/>
        </p:nvPicPr>
        <p:blipFill>
          <a:blip r:embed="rId8"/>
          <a:stretch>
            <a:fillRect/>
          </a:stretch>
        </p:blipFill>
        <p:spPr>
          <a:xfrm>
            <a:off x="749960" y="5961112"/>
            <a:ext cx="5190735" cy="3479094"/>
          </a:xfrm>
          <a:prstGeom prst="rect">
            <a:avLst/>
          </a:prstGeom>
        </p:spPr>
      </p:pic>
    </p:spTree>
    <p:extLst>
      <p:ext uri="{BB962C8B-B14F-4D97-AF65-F5344CB8AC3E}">
        <p14:creationId xmlns:p14="http://schemas.microsoft.com/office/powerpoint/2010/main" val="20095847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Esses </a:t>
            </a:r>
            <a:r>
              <a:rPr lang="pt-BR" sz="1400" dirty="0"/>
              <a:t>discos são organizados em níveis; observe a Tabela 1 para compreender como funciona cada um deles: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RAID</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4" name="Grupo 3"/>
          <p:cNvGrpSpPr/>
          <p:nvPr/>
        </p:nvGrpSpPr>
        <p:grpSpPr>
          <a:xfrm>
            <a:off x="303101" y="1051243"/>
            <a:ext cx="3701963" cy="380115"/>
            <a:chOff x="303101" y="1051243"/>
            <a:chExt cx="3701963" cy="380115"/>
          </a:xfrm>
        </p:grpSpPr>
        <p:sp>
          <p:nvSpPr>
            <p:cNvPr id="19" name="Retângulo de cantos arredondados 18"/>
            <p:cNvSpPr/>
            <p:nvPr/>
          </p:nvSpPr>
          <p:spPr>
            <a:xfrm>
              <a:off x="303101" y="1059557"/>
              <a:ext cx="37019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Dispositivos de armazenamento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rot="16200000">
            <a:off x="-430893" y="3700323"/>
            <a:ext cx="7386399" cy="4419140"/>
          </a:xfrm>
          <a:prstGeom prst="rect">
            <a:avLst/>
          </a:prstGeom>
        </p:spPr>
      </p:pic>
    </p:spTree>
    <p:extLst>
      <p:ext uri="{BB962C8B-B14F-4D97-AF65-F5344CB8AC3E}">
        <p14:creationId xmlns:p14="http://schemas.microsoft.com/office/powerpoint/2010/main" val="34620926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seguir, são listados os meios de acesso aos dispositivos periféricos</a:t>
            </a:r>
            <a:r>
              <a:rPr lang="pt-BR" sz="1400" dirty="0" smtClean="0"/>
              <a:t>.</a:t>
            </a:r>
          </a:p>
          <a:p>
            <a:pPr fontAlgn="base"/>
            <a:endParaRPr lang="pt-BR" sz="1400" dirty="0"/>
          </a:p>
          <a:p>
            <a:pPr fontAlgn="base"/>
            <a:r>
              <a:rPr lang="pt-BR" sz="1400" dirty="0"/>
              <a:t>Computadores não são máquinas fechadas que não se comunicam com outros equipamentos. </a:t>
            </a:r>
            <a:endParaRPr lang="pt-BR" sz="1400" dirty="0" smtClean="0"/>
          </a:p>
          <a:p>
            <a:pPr fontAlgn="base"/>
            <a:endParaRPr lang="pt-BR" sz="1400" dirty="0"/>
          </a:p>
          <a:p>
            <a:pPr fontAlgn="base"/>
            <a:r>
              <a:rPr lang="pt-BR" sz="1400" dirty="0" smtClean="0"/>
              <a:t>Pelo </a:t>
            </a:r>
            <a:r>
              <a:rPr lang="pt-BR" sz="1400" dirty="0"/>
              <a:t>contrário, através dos dispositivos de entrada e saída (E/S) é possível ampliar a capacidade do computador de realizar as mais diversas atividades. </a:t>
            </a:r>
            <a:endParaRPr lang="pt-BR" sz="1400" dirty="0" smtClean="0"/>
          </a:p>
          <a:p>
            <a:pPr fontAlgn="base"/>
            <a:endParaRPr lang="pt-BR" sz="1400" dirty="0"/>
          </a:p>
          <a:p>
            <a:pPr fontAlgn="base"/>
            <a:r>
              <a:rPr lang="pt-BR" sz="1400" dirty="0" smtClean="0"/>
              <a:t>Um </a:t>
            </a:r>
            <a:r>
              <a:rPr lang="pt-BR" sz="1400" dirty="0"/>
              <a:t>ótimo exemplo para compreendermos é a impressora; o computador por si só não tem a capacidade de imprimir, não possui espaço para colocarmos papel ou as tintas, mas através da E/S pode ser conectado a um equipamento que cumpre perfeitamente essa função, imprimindo conforme solicitado pelo computador</a:t>
            </a:r>
            <a:r>
              <a:rPr lang="pt-BR" sz="1400" dirty="0" smtClean="0"/>
              <a:t>.</a:t>
            </a:r>
          </a:p>
          <a:p>
            <a:pPr fontAlgn="base"/>
            <a:endParaRPr lang="pt-BR" sz="1400" dirty="0"/>
          </a:p>
          <a:p>
            <a:pPr fontAlgn="base"/>
            <a:r>
              <a:rPr lang="pt-BR" sz="1400" dirty="0"/>
              <a:t>Alguns periféricos podem utilizar cabos para se conectar ao computador, e outros não. </a:t>
            </a:r>
            <a:endParaRPr lang="pt-BR" sz="1400" dirty="0" smtClean="0"/>
          </a:p>
          <a:p>
            <a:pPr fontAlgn="base"/>
            <a:endParaRPr lang="pt-BR" sz="1400" dirty="0"/>
          </a:p>
          <a:p>
            <a:pPr fontAlgn="base"/>
            <a:r>
              <a:rPr lang="pt-BR" sz="1400" dirty="0" smtClean="0"/>
              <a:t>Por </a:t>
            </a:r>
            <a:r>
              <a:rPr lang="pt-BR" sz="1400" dirty="0"/>
              <a:t>exemplo, um pen drive, por ser pequeno, pode ser conectado diretamente ao micro, já teclado e mouse precisam de cabo devido à distância entre a porta de entrada e o usuário. </a:t>
            </a:r>
            <a:endParaRPr lang="pt-BR" sz="1400" dirty="0" smtClean="0"/>
          </a:p>
          <a:p>
            <a:pPr fontAlgn="base"/>
            <a:endParaRPr lang="pt-BR" sz="1400" dirty="0"/>
          </a:p>
          <a:p>
            <a:pPr fontAlgn="base"/>
            <a:r>
              <a:rPr lang="pt-BR" sz="1400" dirty="0" smtClean="0"/>
              <a:t>Existem</a:t>
            </a:r>
            <a:r>
              <a:rPr lang="pt-BR" sz="1400" dirty="0"/>
              <a:t>, no mercado, cabos para aumentar o espaço entre a porta e o dispositivo, e também existem adaptadores que podem transformar uma saída em outras mais.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Entrada e saída (I/O)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Acessando periféricos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0095988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Diagrama 2</a:t>
            </a:r>
            <a:r>
              <a:rPr lang="pt-BR" sz="1400" dirty="0"/>
              <a:t>. Configuração de modelo de E/S. </a:t>
            </a:r>
            <a:r>
              <a:rPr lang="pt-BR" sz="1400" b="1" dirty="0"/>
              <a:t>Fonte</a:t>
            </a:r>
            <a:r>
              <a:rPr lang="pt-BR" sz="1400" dirty="0"/>
              <a:t>: NULL; NOBUR, 2010, p. 358. (Adaptado).</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Entrada e saída (I/O)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Acessando periféricos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359837" y="2190012"/>
            <a:ext cx="5952576" cy="4707204"/>
          </a:xfrm>
          <a:prstGeom prst="rect">
            <a:avLst/>
          </a:prstGeom>
        </p:spPr>
      </p:pic>
    </p:spTree>
    <p:extLst>
      <p:ext uri="{BB962C8B-B14F-4D97-AF65-F5344CB8AC3E}">
        <p14:creationId xmlns:p14="http://schemas.microsoft.com/office/powerpoint/2010/main" val="134960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Barramentos são conjuntos de linhas de transmissão, portanto, é através do barramento que os dispositivos externos se comunicam com o computador. </a:t>
            </a:r>
            <a:endParaRPr lang="pt-BR" sz="1400" dirty="0" smtClean="0"/>
          </a:p>
          <a:p>
            <a:pPr fontAlgn="base"/>
            <a:endParaRPr lang="pt-BR" sz="1400" dirty="0"/>
          </a:p>
          <a:p>
            <a:pPr fontAlgn="base"/>
            <a:r>
              <a:rPr lang="pt-BR" sz="1400" dirty="0" smtClean="0"/>
              <a:t>Cada </a:t>
            </a:r>
            <a:r>
              <a:rPr lang="pt-BR" sz="1400" dirty="0"/>
              <a:t>linha só pode transmitir um bit por vez, por isso existe uma hierarquia de barramentos</a:t>
            </a:r>
            <a:r>
              <a:rPr lang="pt-BR" sz="1400" dirty="0" smtClean="0"/>
              <a:t>.</a:t>
            </a:r>
          </a:p>
          <a:p>
            <a:pPr fontAlgn="base"/>
            <a:endParaRPr lang="pt-BR" sz="1400" dirty="0"/>
          </a:p>
          <a:p>
            <a:pPr fontAlgn="base"/>
            <a:r>
              <a:rPr lang="pt-BR" sz="1400" dirty="0"/>
              <a:t>Vamos ver que tipos de linhas existem e qual a finalidade de cada uma delas</a:t>
            </a:r>
            <a:r>
              <a:rPr lang="pt-BR" sz="1400" dirty="0" smtClean="0"/>
              <a:t>:</a:t>
            </a:r>
          </a:p>
          <a:p>
            <a:pPr fontAlgn="base"/>
            <a:endParaRPr lang="pt-BR" sz="1400" dirty="0"/>
          </a:p>
          <a:p>
            <a:pPr fontAlgn="base"/>
            <a:r>
              <a:rPr lang="pt-BR" sz="1400" b="1" cap="all" dirty="0"/>
              <a:t>LINHAS DE </a:t>
            </a:r>
            <a:r>
              <a:rPr lang="pt-BR" sz="1400" b="1" cap="all" dirty="0" smtClean="0"/>
              <a:t>DADOS</a:t>
            </a:r>
          </a:p>
          <a:p>
            <a:pPr fontAlgn="base"/>
            <a:r>
              <a:rPr lang="pt-BR" sz="1400" dirty="0" smtClean="0"/>
              <a:t>São </a:t>
            </a:r>
            <a:r>
              <a:rPr lang="pt-BR" sz="1400" dirty="0"/>
              <a:t>um caminho para a transmissão de dados</a:t>
            </a:r>
            <a:r>
              <a:rPr lang="pt-BR" sz="1400" dirty="0" smtClean="0"/>
              <a:t>;</a:t>
            </a:r>
          </a:p>
          <a:p>
            <a:pPr fontAlgn="base"/>
            <a:endParaRPr lang="pt-BR" sz="1400" dirty="0"/>
          </a:p>
          <a:p>
            <a:pPr fontAlgn="base"/>
            <a:r>
              <a:rPr lang="pt-BR" sz="1400" b="1" cap="all" dirty="0"/>
              <a:t>LINHAS DE </a:t>
            </a:r>
            <a:r>
              <a:rPr lang="pt-BR" sz="1400" b="1" cap="all" dirty="0" smtClean="0"/>
              <a:t>ENDEREÇOS</a:t>
            </a:r>
          </a:p>
          <a:p>
            <a:pPr fontAlgn="base"/>
            <a:r>
              <a:rPr lang="pt-BR" sz="1400" dirty="0" smtClean="0"/>
              <a:t>Mostram </a:t>
            </a:r>
            <a:r>
              <a:rPr lang="pt-BR" sz="1400" dirty="0"/>
              <a:t>a origem ou o destino dos dados</a:t>
            </a:r>
            <a:r>
              <a:rPr lang="pt-BR" sz="1400" dirty="0" smtClean="0"/>
              <a:t>;</a:t>
            </a:r>
          </a:p>
          <a:p>
            <a:pPr fontAlgn="base"/>
            <a:endParaRPr lang="pt-BR" sz="1400" dirty="0"/>
          </a:p>
          <a:p>
            <a:pPr fontAlgn="base"/>
            <a:r>
              <a:rPr lang="pt-BR" sz="1400" b="1" cap="all" dirty="0"/>
              <a:t>LINHAS DE </a:t>
            </a:r>
            <a:r>
              <a:rPr lang="pt-BR" sz="1400" b="1" cap="all" dirty="0" smtClean="0"/>
              <a:t>Controle</a:t>
            </a:r>
            <a:endParaRPr lang="pt-BR" sz="1400" dirty="0"/>
          </a:p>
          <a:p>
            <a:pPr fontAlgn="base"/>
            <a:r>
              <a:rPr lang="pt-BR" sz="1400" dirty="0"/>
              <a:t>Controlam o uso das linhas de dados e endereços para que funcionem corretamente</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7</a:t>
            </a:r>
            <a:r>
              <a:rPr lang="pt-BR" sz="1400" dirty="0"/>
              <a:t>. Esquema de interconexão de barramento. </a:t>
            </a:r>
            <a:r>
              <a:rPr lang="pt-BR" sz="1400" b="1" dirty="0"/>
              <a:t>Fonte</a:t>
            </a:r>
            <a:r>
              <a:rPr lang="pt-BR" sz="1400" dirty="0"/>
              <a:t>: STALLINGS, 2010, p. 69. (Adaptado).</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Barramentos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Acessando periféricos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359837" y="6105128"/>
            <a:ext cx="5887015" cy="1944216"/>
          </a:xfrm>
          <a:prstGeom prst="rect">
            <a:avLst/>
          </a:prstGeom>
        </p:spPr>
      </p:pic>
    </p:spTree>
    <p:extLst>
      <p:ext uri="{BB962C8B-B14F-4D97-AF65-F5344CB8AC3E}">
        <p14:creationId xmlns:p14="http://schemas.microsoft.com/office/powerpoint/2010/main" val="41282887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Toda a comunicação entre computador e periféricos passa pelo módulo de E/S. Existem duas formas de fazer essa comunicação, segundo a autora Ana Grazielle Dionísio Corrêa em seu livro</a:t>
            </a:r>
            <a:r>
              <a:rPr lang="pt-BR" sz="1400" i="1" dirty="0"/>
              <a:t> Organização e Arquitetura de Computadores</a:t>
            </a:r>
            <a:r>
              <a:rPr lang="pt-BR" sz="1400" dirty="0"/>
              <a:t>, de 2017 (p. 147</a:t>
            </a:r>
            <a:r>
              <a:rPr lang="pt-BR" sz="1400" dirty="0" smtClean="0"/>
              <a:t>):</a:t>
            </a:r>
          </a:p>
          <a:p>
            <a:pPr fontAlgn="base"/>
            <a:endParaRPr lang="pt-BR" sz="1400" dirty="0"/>
          </a:p>
          <a:p>
            <a:pPr fontAlgn="base"/>
            <a:r>
              <a:rPr lang="pt-BR" sz="1400" b="1" cap="all" dirty="0" smtClean="0"/>
              <a:t>TRANSMISSÃO PARALELA</a:t>
            </a:r>
          </a:p>
          <a:p>
            <a:pPr fontAlgn="base"/>
            <a:r>
              <a:rPr lang="pt-BR" sz="1400" dirty="0" smtClean="0"/>
              <a:t>Envia </a:t>
            </a:r>
            <a:r>
              <a:rPr lang="pt-BR" sz="1400" dirty="0"/>
              <a:t>um byte por vez. Funciona bem a distâncias curtas (menos de 1 metro). Em distâncias maiores, a resistência interna dos condutores tende a tornar mais fracos os sinais do cabo</a:t>
            </a:r>
            <a:r>
              <a:rPr lang="pt-BR" sz="1400" dirty="0" smtClean="0"/>
              <a:t>;</a:t>
            </a:r>
          </a:p>
          <a:p>
            <a:pPr fontAlgn="base"/>
            <a:endParaRPr lang="pt-BR" sz="1400" dirty="0"/>
          </a:p>
          <a:p>
            <a:pPr fontAlgn="base"/>
            <a:r>
              <a:rPr lang="pt-BR" sz="1400" b="1" cap="all" dirty="0"/>
              <a:t>TRANSMISSÃO SERIAL</a:t>
            </a:r>
            <a:endParaRPr lang="pt-BR" sz="1400" dirty="0"/>
          </a:p>
          <a:p>
            <a:pPr fontAlgn="base"/>
            <a:r>
              <a:rPr lang="pt-BR" sz="1400" dirty="0"/>
              <a:t>Envia um bit de cada vez, e os dados são transmitidos por um único condutor. São eficazes a longas distâncias.</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Comunicações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Acessando periféricos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716903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interface é um padrão entre o módulo do computador e o periférico externo. </a:t>
            </a:r>
            <a:endParaRPr lang="pt-BR" sz="1400" dirty="0" smtClean="0"/>
          </a:p>
          <a:p>
            <a:pPr fontAlgn="base"/>
            <a:endParaRPr lang="pt-BR" sz="1400" dirty="0"/>
          </a:p>
          <a:p>
            <a:pPr fontAlgn="base"/>
            <a:r>
              <a:rPr lang="pt-BR" sz="1400" dirty="0" smtClean="0"/>
              <a:t>Por </a:t>
            </a:r>
            <a:r>
              <a:rPr lang="pt-BR" sz="1400" dirty="0"/>
              <a:t>exemplo, geralmente a placa mãe possui entradas HDMI, VGA, PS2, USB e outras. </a:t>
            </a:r>
            <a:endParaRPr lang="pt-BR" sz="1400" dirty="0" smtClean="0"/>
          </a:p>
          <a:p>
            <a:pPr fontAlgn="base"/>
            <a:endParaRPr lang="pt-BR" sz="1400" dirty="0"/>
          </a:p>
          <a:p>
            <a:pPr fontAlgn="base"/>
            <a:r>
              <a:rPr lang="pt-BR" sz="1400" dirty="0" smtClean="0"/>
              <a:t>Se </a:t>
            </a:r>
            <a:r>
              <a:rPr lang="pt-BR" sz="1400" dirty="0"/>
              <a:t>um mouse for USB, deve ser conectado na USB do computador, pois, além do encaixe físico ser único, existe uma interface que pode ler esse dispositivo</a:t>
            </a:r>
            <a:r>
              <a:rPr lang="pt-BR" sz="1400" dirty="0" smtClean="0"/>
              <a:t>.</a:t>
            </a:r>
          </a:p>
          <a:p>
            <a:pPr fontAlgn="base"/>
            <a:endParaRPr lang="pt-BR" sz="1400" dirty="0"/>
          </a:p>
          <a:p>
            <a:pPr fontAlgn="base"/>
            <a:r>
              <a:rPr lang="pt-BR" sz="1400" dirty="0"/>
              <a:t>Da mesma forma, não adianta tentar conectar um cabo VGA (azul) a uma entrada HDMI, pois, além de não ser possível fisicamente, também seria impossível ser reconhecido pelo computador.</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Interfaces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Acessando periféricos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210489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principal periférico utilizado pelos computadores é o teclado. Todos os comandos podem ser feitos através deles. </a:t>
            </a:r>
            <a:endParaRPr lang="pt-BR" sz="1400" dirty="0" smtClean="0"/>
          </a:p>
          <a:p>
            <a:pPr fontAlgn="base"/>
            <a:endParaRPr lang="pt-BR" sz="1400" dirty="0"/>
          </a:p>
          <a:p>
            <a:pPr fontAlgn="base"/>
            <a:r>
              <a:rPr lang="pt-BR" sz="1400" dirty="0" smtClean="0"/>
              <a:t>A </a:t>
            </a:r>
            <a:r>
              <a:rPr lang="pt-BR" sz="1400" dirty="0"/>
              <a:t>cada tecla pressionada, é enviado um comando para o módulo de E/S (entrada) e o computador o transforma em código binário, ao mesmo tempo em que mostra o mesmo caractere na tela do monitor (saída</a:t>
            </a:r>
            <a:r>
              <a:rPr lang="pt-BR" sz="1400" dirty="0" smtClean="0"/>
              <a:t>).</a:t>
            </a:r>
          </a:p>
          <a:p>
            <a:pPr fontAlgn="base"/>
            <a:endParaRPr lang="pt-BR" sz="1400" dirty="0"/>
          </a:p>
          <a:p>
            <a:pPr fontAlgn="base"/>
            <a:r>
              <a:rPr lang="pt-BR" sz="1400" dirty="0"/>
              <a:t>A maioria dos computadores utiliza o conjunto de teclado, mouse e monitor, mas também existe uma infinidade de periféricos que podem ser conectados a ele, como impressora, scanner, monitor secundário, armazenamento externo e muitos outros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8</a:t>
            </a:r>
            <a:r>
              <a:rPr lang="pt-BR" sz="1400" dirty="0"/>
              <a:t>. Exemplos de periféricos mais utilizados com computadores. </a:t>
            </a:r>
            <a:r>
              <a:rPr lang="pt-BR" sz="1400" b="1" dirty="0"/>
              <a:t>Fonte</a:t>
            </a:r>
            <a:r>
              <a:rPr lang="pt-BR" sz="1400" dirty="0"/>
              <a:t>: Shutterstock. Acesso em: 01/07/2019.</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Periféricos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Acessando periféricos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533149" y="4520952"/>
            <a:ext cx="5568272" cy="3672408"/>
          </a:xfrm>
          <a:prstGeom prst="rect">
            <a:avLst/>
          </a:prstGeom>
        </p:spPr>
      </p:pic>
    </p:spTree>
    <p:extLst>
      <p:ext uri="{BB962C8B-B14F-4D97-AF65-F5344CB8AC3E}">
        <p14:creationId xmlns:p14="http://schemas.microsoft.com/office/powerpoint/2010/main" val="324532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Com </a:t>
            </a:r>
            <a:r>
              <a:rPr lang="pt-BR" sz="1400" dirty="0"/>
              <a:t>a utilização dos computadores em todas as áreas, estudos científicos nos mais diversos campos, como Astronomia, Medicina e outros tão importantes, fez-se necessário ampliar a capacidade dos computadores através do paralelismo. </a:t>
            </a:r>
            <a:endParaRPr lang="pt-BR" sz="1400" dirty="0" smtClean="0"/>
          </a:p>
          <a:p>
            <a:pPr fontAlgn="base"/>
            <a:endParaRPr lang="pt-BR" sz="1400" dirty="0"/>
          </a:p>
          <a:p>
            <a:pPr fontAlgn="base"/>
            <a:r>
              <a:rPr lang="pt-BR" sz="1400" dirty="0" smtClean="0"/>
              <a:t>Através </a:t>
            </a:r>
            <a:r>
              <a:rPr lang="pt-BR" sz="1400" dirty="0"/>
              <a:t>da tecnologia, o ser humano consegue enviar uma sonda para outro planeta e capturar informações importantíssimas sem a necessidade de enviar pessoas para o local</a:t>
            </a:r>
            <a:r>
              <a:rPr lang="pt-BR" sz="1400" dirty="0" smtClean="0"/>
              <a:t>.</a:t>
            </a:r>
          </a:p>
          <a:p>
            <a:pPr fontAlgn="base"/>
            <a:endParaRPr lang="pt-BR" sz="1400" dirty="0"/>
          </a:p>
          <a:p>
            <a:pPr fontAlgn="base"/>
            <a:r>
              <a:rPr lang="pt-BR" sz="1400" dirty="0"/>
              <a:t>Como você deve imaginar, para realizar projetos tão significativos como esse é necessário que os recursos tecnológicos tenham o máximo de capacidade e disponibilidade.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Arquiteturas paralelas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5602" name="Picture 2" descr="Computao Paralela e Distribuda INE 5645 Prof Jo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986" y="2006287"/>
            <a:ext cx="5760589" cy="324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303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autores Andrew S. Tanenbaum e Todd Austin, no livro </a:t>
            </a:r>
            <a:r>
              <a:rPr lang="pt-BR" sz="1400" i="1" dirty="0"/>
              <a:t>Organização Estruturada de Computadores</a:t>
            </a:r>
            <a:r>
              <a:rPr lang="pt-BR" sz="1400" dirty="0"/>
              <a:t> (2013), afirmam que</a:t>
            </a:r>
            <a:r>
              <a:rPr lang="pt-BR" sz="1400" dirty="0" smtClean="0"/>
              <a:t>:</a:t>
            </a:r>
          </a:p>
          <a:p>
            <a:pPr fontAlgn="base"/>
            <a:endParaRPr lang="pt-BR" sz="1400" dirty="0"/>
          </a:p>
          <a:p>
            <a:pPr fontAlgn="base"/>
            <a:r>
              <a:rPr lang="pt-BR" sz="1400" dirty="0"/>
              <a:t>Embora os computadores continuem a ficar cada vez mais rápidos, as demandas impostas a eles estão crescendo no mínimo com a mesma rapidez. Astrônomos querem simular toda a história do universo, desde o Big Bang até o final do espetáculo. Cientistas farmacêuticos adorariam projetar em seus computadores medicamentos por encomenda para doenças específicas, em vez de ter de sacrificar legiões de ratos. Projetistas de aeronaves poderiam inventar produtos mais eficientes no consumo de combustível se os computadores pudessem fazer todo o trabalho sem a necessidade de construir protótipos físicos para testar em túneis aerodinâmicos. Em suma, seja qual for a capacidade de computação disponível, para muitos usuários, em especial nas áreas da ciência, engenharia e industrial, ela nunca será suficiente (TANENBAUM; AUSTIN,2013, p. 69</a:t>
            </a:r>
            <a:r>
              <a:rPr lang="pt-BR" sz="1400" dirty="0" smtClean="0"/>
              <a:t>).</a:t>
            </a:r>
          </a:p>
          <a:p>
            <a:pPr fontAlgn="base"/>
            <a:endParaRPr lang="pt-BR" sz="1400" dirty="0"/>
          </a:p>
          <a:p>
            <a:pPr fontAlgn="base"/>
            <a:r>
              <a:rPr lang="pt-BR" sz="1400" dirty="0"/>
              <a:t>Neste tópico, vamos estudar dois tipos de arquiteturas paralelas: </a:t>
            </a:r>
            <a:r>
              <a:rPr lang="pt-BR" sz="1400" b="1" dirty="0"/>
              <a:t>multiprocessadores de memória compartilhada </a:t>
            </a:r>
            <a:r>
              <a:rPr lang="pt-BR" sz="1400" dirty="0"/>
              <a:t>e</a:t>
            </a:r>
            <a:r>
              <a:rPr lang="pt-BR" sz="1400" b="1" dirty="0"/>
              <a:t> multicomputadores de troca de mensagens</a:t>
            </a:r>
            <a:r>
              <a:rPr lang="pt-BR" sz="1400" dirty="0"/>
              <a:t>.</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Arquiteturas paralelas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084746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Um multiprocessador é um computador com dois ou mais processadores compartilhando os mesmos recursos, como memória e os dispositivos de E/S, por exemplo (Diagrama 3</a:t>
            </a:r>
            <a:r>
              <a:rPr lang="pt-BR" sz="1400" dirty="0" smtClean="0"/>
              <a:t>).</a:t>
            </a:r>
          </a:p>
          <a:p>
            <a:pPr fontAlgn="base"/>
            <a:endParaRPr lang="pt-BR" sz="1400" dirty="0"/>
          </a:p>
          <a:p>
            <a:pPr fontAlgn="base"/>
            <a:r>
              <a:rPr lang="pt-BR" sz="1400" dirty="0"/>
              <a:t>A capacidade do computador de executar diversas </a:t>
            </a:r>
            <a:r>
              <a:rPr lang="pt-BR" sz="1400" i="1" dirty="0"/>
              <a:t>threads</a:t>
            </a:r>
            <a:r>
              <a:rPr lang="pt-BR" sz="1400" dirty="0"/>
              <a:t> (tarefas) ao mesmo tempo é chamada de </a:t>
            </a:r>
            <a:r>
              <a:rPr lang="pt-BR" sz="1400" b="1" i="1" dirty="0"/>
              <a:t>multithreading</a:t>
            </a:r>
            <a:r>
              <a:rPr lang="pt-BR" sz="1400" dirty="0"/>
              <a:t>. Por exemplo, você consegue digitar um e-mail e ouvir música no computador ao mesmo tempo, pois, apesar das tarefas estarem sendo executadas ao mesmo tempo, elas não se encontram uma com a outra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Diagrama 3</a:t>
            </a:r>
            <a:r>
              <a:rPr lang="pt-BR" sz="1400" dirty="0"/>
              <a:t>. Blocos de um multiprocessador fortemente acoplado.</a:t>
            </a:r>
            <a:r>
              <a:rPr lang="pt-BR" sz="1400" b="1" dirty="0"/>
              <a:t> Fonte</a:t>
            </a:r>
            <a:r>
              <a:rPr lang="pt-BR" sz="1400" dirty="0"/>
              <a:t>: STALLINGS, 2010, p. 519. (Adaptado).</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Multiprocessadores de memória compartilhada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666778" y="3944888"/>
            <a:ext cx="5381161" cy="4288112"/>
          </a:xfrm>
          <a:prstGeom prst="rect">
            <a:avLst/>
          </a:prstGeom>
        </p:spPr>
      </p:pic>
    </p:spTree>
    <p:extLst>
      <p:ext uri="{BB962C8B-B14F-4D97-AF65-F5344CB8AC3E}">
        <p14:creationId xmlns:p14="http://schemas.microsoft.com/office/powerpoint/2010/main" val="1545267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É possível colocar diversos processadores em um único chip, compartilhando cache, memória principal e todos os recursos do computador. </a:t>
            </a:r>
            <a:endParaRPr lang="pt-BR" sz="1400" dirty="0" smtClean="0"/>
          </a:p>
          <a:p>
            <a:pPr fontAlgn="base"/>
            <a:endParaRPr lang="pt-BR" sz="1400" dirty="0"/>
          </a:p>
          <a:p>
            <a:pPr fontAlgn="base"/>
            <a:r>
              <a:rPr lang="pt-BR" sz="1400" dirty="0" smtClean="0"/>
              <a:t>A </a:t>
            </a:r>
            <a:r>
              <a:rPr lang="pt-BR" sz="1400" dirty="0"/>
              <a:t>vantagem dessa tecnologia é o custo vs. capacidade.</a:t>
            </a:r>
          </a:p>
          <a:p>
            <a:pPr fontAlgn="base"/>
            <a:r>
              <a:rPr lang="pt-BR" sz="1400" dirty="0"/>
              <a:t>Multiprocessadores homogêneos possuem uma estrutura de semelhança entre suas funções, mesmo utilizando mais de um núcleo</a:t>
            </a:r>
            <a:r>
              <a:rPr lang="pt-BR" sz="1400" dirty="0" smtClean="0"/>
              <a:t>.</a:t>
            </a:r>
          </a:p>
          <a:p>
            <a:pPr fontAlgn="base"/>
            <a:endParaRPr lang="pt-BR" sz="1400" dirty="0"/>
          </a:p>
          <a:p>
            <a:pPr fontAlgn="base"/>
            <a:r>
              <a:rPr lang="pt-BR" sz="1400" dirty="0"/>
              <a:t>Quando o chip possui apenas um núcleo, a CPU e o pipeline utilizam esse espaço, porém, quando há dois chips, um é utilizado para a CPU e o outro para o pipeline</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9</a:t>
            </a:r>
            <a:r>
              <a:rPr lang="pt-BR" sz="1400" dirty="0"/>
              <a:t>. Multiprocessadores com um núcleo (a) e com dois núcleos (b).</a:t>
            </a:r>
            <a:r>
              <a:rPr lang="pt-BR" sz="1400" b="1" dirty="0"/>
              <a:t> Fonte</a:t>
            </a:r>
            <a:r>
              <a:rPr lang="pt-BR" sz="1400" dirty="0"/>
              <a:t>: TANENBAUM; AUSTIN, 2013, p. 448. (Adaptado</a:t>
            </a:r>
            <a:r>
              <a:rPr lang="pt-BR" sz="1400" dirty="0" smtClean="0"/>
              <a:t>).</a:t>
            </a:r>
          </a:p>
          <a:p>
            <a:pPr fontAlgn="base"/>
            <a:endParaRPr lang="pt-BR" sz="1400" dirty="0"/>
          </a:p>
          <a:p>
            <a:pPr fontAlgn="base"/>
            <a:r>
              <a:rPr lang="pt-BR" sz="1400" dirty="0"/>
              <a:t>Quando os processadores realizam as mesmas funções, chamamos de </a:t>
            </a:r>
            <a:r>
              <a:rPr lang="pt-BR" sz="1400" b="1" dirty="0"/>
              <a:t>multiprocessamento simétrico</a:t>
            </a:r>
            <a:r>
              <a:rPr lang="pt-BR" sz="1400" dirty="0"/>
              <a:t>, ou </a:t>
            </a:r>
            <a:r>
              <a:rPr lang="pt-BR" sz="1400" b="1" dirty="0"/>
              <a:t>SMP</a:t>
            </a:r>
            <a:r>
              <a:rPr lang="pt-BR" sz="1400" dirty="0"/>
              <a:t> (</a:t>
            </a:r>
            <a:r>
              <a:rPr lang="pt-BR" sz="1400" i="1" dirty="0"/>
              <a:t>Symmetric Multi-Processing</a:t>
            </a:r>
            <a:r>
              <a:rPr lang="pt-BR" sz="1400" dirty="0"/>
              <a:t>).</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Multiprocessadores homogêneos em um chip</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418010" y="4390948"/>
            <a:ext cx="5842580" cy="2312504"/>
          </a:xfrm>
          <a:prstGeom prst="rect">
            <a:avLst/>
          </a:prstGeom>
        </p:spPr>
      </p:pic>
    </p:spTree>
    <p:extLst>
      <p:ext uri="{BB962C8B-B14F-4D97-AF65-F5344CB8AC3E}">
        <p14:creationId xmlns:p14="http://schemas.microsoft.com/office/powerpoint/2010/main" val="35975233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Multiprocessadores heterogêneos contêm diversos núcleos, cada um para uma ação diferente</a:t>
            </a:r>
            <a:r>
              <a:rPr lang="pt-BR" sz="1400" dirty="0" smtClean="0"/>
              <a:t>.</a:t>
            </a:r>
          </a:p>
          <a:p>
            <a:pPr fontAlgn="base"/>
            <a:endParaRPr lang="pt-BR" sz="1400" dirty="0"/>
          </a:p>
          <a:p>
            <a:pPr fontAlgn="base"/>
            <a:r>
              <a:rPr lang="pt-BR" sz="1400" dirty="0"/>
              <a:t>Observe o exemplo da Figura 10</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200" b="1" dirty="0"/>
              <a:t>Figura 10</a:t>
            </a:r>
            <a:r>
              <a:rPr lang="pt-BR" sz="1200" dirty="0"/>
              <a:t>. Aparelho de DVD com multiprocessador heterogêneo de vários núcleos. </a:t>
            </a:r>
            <a:r>
              <a:rPr lang="pt-BR" sz="1200" b="1" dirty="0"/>
              <a:t>Fonte</a:t>
            </a:r>
            <a:r>
              <a:rPr lang="pt-BR" sz="1200" dirty="0"/>
              <a:t>: TANENBAUM; AUSTIN, 2013, p. 450. (Adaptado</a:t>
            </a:r>
            <a:r>
              <a:rPr lang="pt-BR" sz="1200" dirty="0" smtClean="0"/>
              <a:t>).</a:t>
            </a:r>
          </a:p>
          <a:p>
            <a:pPr fontAlgn="base"/>
            <a:endParaRPr lang="pt-BR" sz="1400" dirty="0"/>
          </a:p>
          <a:p>
            <a:pPr fontAlgn="base"/>
            <a:r>
              <a:rPr lang="pt-BR" sz="1400" dirty="0"/>
              <a:t>Andrew Tanenbaum e Todd Austin, no livro anteriormente mencionado (2013), usaram o exemplo de um aparelho de DVD para demonstrar a função de um multiprocessador heterogêneo de um chip. Diversas funções envolvem a reprodução de uma mídia de DVD, exigindo, assim, que a tarefa seja executada em um núcleo para que funcione corretamente</a:t>
            </a:r>
            <a:r>
              <a:rPr lang="pt-BR" sz="1400" dirty="0" smtClean="0"/>
              <a:t>.</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Multiprocessadores heterogêneos em um chip</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359837" y="2751783"/>
            <a:ext cx="5934459" cy="2561257"/>
          </a:xfrm>
          <a:prstGeom prst="rect">
            <a:avLst/>
          </a:prstGeom>
        </p:spPr>
      </p:pic>
    </p:spTree>
    <p:extLst>
      <p:ext uri="{BB962C8B-B14F-4D97-AF65-F5344CB8AC3E}">
        <p14:creationId xmlns:p14="http://schemas.microsoft.com/office/powerpoint/2010/main" val="30037740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A </a:t>
            </a:r>
            <a:r>
              <a:rPr lang="pt-BR" sz="1400" dirty="0"/>
              <a:t>tecnologia de multiprocessadores tem a grande vantagem de dividir a tarefa em partes, para que cada processador faça uma análise e o processamento necessários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11</a:t>
            </a:r>
            <a:r>
              <a:rPr lang="pt-BR" sz="1400" dirty="0"/>
              <a:t>. Multiprocessador. </a:t>
            </a:r>
            <a:r>
              <a:rPr lang="pt-BR" sz="1400" b="1" dirty="0"/>
              <a:t>Fonte</a:t>
            </a:r>
            <a:r>
              <a:rPr lang="pt-BR" sz="1400" dirty="0"/>
              <a:t>: TANENBAUM; AUSTIN, 2013, p. 463. (Adaptado).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Multiprocessadores heterogêneos em um chip</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460375" y="2613665"/>
            <a:ext cx="5783452" cy="3201977"/>
          </a:xfrm>
          <a:prstGeom prst="rect">
            <a:avLst/>
          </a:prstGeom>
        </p:spPr>
      </p:pic>
    </p:spTree>
    <p:extLst>
      <p:ext uri="{BB962C8B-B14F-4D97-AF65-F5344CB8AC3E}">
        <p14:creationId xmlns:p14="http://schemas.microsoft.com/office/powerpoint/2010/main" val="3221072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Para que possamos compreender a organização dos multiprocessadores, vamos ver quais são os tipos de sistemas de processadores:</a:t>
            </a:r>
          </a:p>
          <a:p>
            <a:pPr fontAlgn="base"/>
            <a:endParaRPr lang="pt-BR" sz="1400" dirty="0"/>
          </a:p>
          <a:p>
            <a:pPr fontAlgn="base"/>
            <a:r>
              <a:rPr lang="pt-BR" sz="1600" b="1" dirty="0" smtClean="0"/>
              <a:t>1 - SISD </a:t>
            </a:r>
            <a:r>
              <a:rPr lang="pt-BR" sz="1600" b="1" dirty="0"/>
              <a:t>(single instruction, single data): instrução única, um dado;</a:t>
            </a:r>
          </a:p>
          <a:p>
            <a:pPr fontAlgn="base"/>
            <a:endParaRPr lang="pt-BR" sz="1600" b="1" dirty="0"/>
          </a:p>
          <a:p>
            <a:pPr fontAlgn="base"/>
            <a:r>
              <a:rPr lang="pt-BR" sz="1600" b="1" dirty="0" smtClean="0"/>
              <a:t>2 - SIMD </a:t>
            </a:r>
            <a:r>
              <a:rPr lang="pt-BR" sz="1600" b="1" dirty="0"/>
              <a:t>(single instruction, multiple data): instrução única, diversos dados;</a:t>
            </a:r>
          </a:p>
          <a:p>
            <a:pPr fontAlgn="base"/>
            <a:endParaRPr lang="pt-BR" sz="1600" b="1" dirty="0"/>
          </a:p>
          <a:p>
            <a:pPr fontAlgn="base"/>
            <a:r>
              <a:rPr lang="pt-BR" sz="1600" b="1" dirty="0" smtClean="0"/>
              <a:t>3 - MISD </a:t>
            </a:r>
            <a:r>
              <a:rPr lang="pt-BR" sz="1600" b="1" dirty="0"/>
              <a:t>(multiple instruction, single data): múltiplas instruções, fluxo de dados único;</a:t>
            </a:r>
          </a:p>
          <a:p>
            <a:pPr fontAlgn="base"/>
            <a:endParaRPr lang="pt-BR" sz="1600" b="1" dirty="0"/>
          </a:p>
          <a:p>
            <a:pPr fontAlgn="base"/>
            <a:r>
              <a:rPr lang="pt-BR" sz="1600" b="1" dirty="0" smtClean="0"/>
              <a:t>4 - MIMD </a:t>
            </a:r>
            <a:r>
              <a:rPr lang="pt-BR" sz="1600" b="1" dirty="0"/>
              <a:t>(multiple instruction, multiple data): múltiplas instruções, múltiplos dados</a:t>
            </a:r>
            <a:r>
              <a:rPr lang="pt-BR" sz="1600" b="1" dirty="0" smtClean="0"/>
              <a:t>.</a:t>
            </a:r>
          </a:p>
          <a:p>
            <a:pPr fontAlgn="base"/>
            <a:endParaRPr lang="pt-BR" sz="1600" b="1" dirty="0"/>
          </a:p>
          <a:p>
            <a:pPr fontAlgn="base"/>
            <a:r>
              <a:rPr lang="pt-BR" sz="1600" dirty="0"/>
              <a:t>Para os tipos</a:t>
            </a:r>
            <a:r>
              <a:rPr lang="pt-BR" sz="1600" b="1" dirty="0"/>
              <a:t> SISD</a:t>
            </a:r>
            <a:r>
              <a:rPr lang="pt-BR" sz="1600" dirty="0"/>
              <a:t> e</a:t>
            </a:r>
            <a:r>
              <a:rPr lang="pt-BR" sz="1600" b="1" dirty="0"/>
              <a:t> SIMD</a:t>
            </a:r>
            <a:r>
              <a:rPr lang="pt-BR" sz="1600" dirty="0"/>
              <a:t>, existe uma única unidade de controle (para cada), enquanto quando falamos de </a:t>
            </a:r>
            <a:r>
              <a:rPr lang="pt-BR" sz="1600" b="1" dirty="0"/>
              <a:t>MISD </a:t>
            </a:r>
            <a:r>
              <a:rPr lang="pt-BR" sz="1600" dirty="0"/>
              <a:t>e </a:t>
            </a:r>
            <a:r>
              <a:rPr lang="pt-BR" sz="1600" b="1" dirty="0"/>
              <a:t>MIMD</a:t>
            </a:r>
            <a:r>
              <a:rPr lang="pt-BR" sz="1600" dirty="0"/>
              <a:t> existem diversas unidades de controle</a:t>
            </a:r>
            <a:r>
              <a:rPr lang="pt-BR" sz="1600" dirty="0" smtClean="0"/>
              <a:t>.</a:t>
            </a:r>
          </a:p>
          <a:p>
            <a:pPr fontAlgn="base"/>
            <a:endParaRPr lang="pt-BR" sz="1600" b="1" dirty="0"/>
          </a:p>
          <a:p>
            <a:pPr fontAlgn="base"/>
            <a:endParaRPr lang="pt-BR" sz="1600" b="1" dirty="0" smtClean="0"/>
          </a:p>
          <a:p>
            <a:pPr fontAlgn="base"/>
            <a:endParaRPr lang="pt-BR" sz="1600" b="1" dirty="0"/>
          </a:p>
          <a:p>
            <a:pPr fontAlgn="base"/>
            <a:endParaRPr lang="pt-BR" sz="1600" b="1" dirty="0" smtClean="0"/>
          </a:p>
          <a:p>
            <a:pPr fontAlgn="base"/>
            <a:endParaRPr lang="pt-BR" sz="1600" b="1" dirty="0"/>
          </a:p>
          <a:p>
            <a:pPr fontAlgn="base"/>
            <a:endParaRPr lang="pt-BR" sz="1600" b="1" dirty="0" smtClean="0"/>
          </a:p>
          <a:p>
            <a:pPr fontAlgn="base"/>
            <a:endParaRPr lang="pt-BR" sz="1600" b="1" dirty="0"/>
          </a:p>
          <a:p>
            <a:pPr fontAlgn="base"/>
            <a:endParaRPr lang="pt-BR" sz="1600" b="1" dirty="0" smtClean="0"/>
          </a:p>
          <a:p>
            <a:pPr fontAlgn="base"/>
            <a:endParaRPr lang="pt-BR" sz="1600" b="1" dirty="0"/>
          </a:p>
          <a:p>
            <a:pPr fontAlgn="base"/>
            <a:endParaRPr lang="pt-BR" sz="1600" b="1" dirty="0"/>
          </a:p>
          <a:p>
            <a:pPr fontAlgn="base"/>
            <a:endParaRPr lang="pt-BR" sz="1600" b="1" dirty="0" smtClean="0"/>
          </a:p>
          <a:p>
            <a:pPr fontAlgn="base"/>
            <a:r>
              <a:rPr lang="pt-BR" sz="1600" b="1" dirty="0"/>
              <a:t>Diagrama 4</a:t>
            </a:r>
            <a:r>
              <a:rPr lang="pt-BR" sz="1600" dirty="0"/>
              <a:t>. Organização dos processadores. </a:t>
            </a:r>
            <a:r>
              <a:rPr lang="pt-BR" sz="1600" b="1" dirty="0"/>
              <a:t>Fonte</a:t>
            </a:r>
            <a:r>
              <a:rPr lang="pt-BR" sz="1600" dirty="0"/>
              <a:t>: STALLINGS, 2010, p. 516. (Adaptado).</a:t>
            </a:r>
            <a:endParaRPr lang="pt-BR" sz="16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Tipos de sistemas de processadores paralelos e sua organização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 name="Imagem 10"/>
          <p:cNvPicPr>
            <a:picLocks noChangeAspect="1"/>
          </p:cNvPicPr>
          <p:nvPr/>
        </p:nvPicPr>
        <p:blipFill>
          <a:blip r:embed="rId7"/>
          <a:stretch>
            <a:fillRect/>
          </a:stretch>
        </p:blipFill>
        <p:spPr>
          <a:xfrm>
            <a:off x="359837" y="6249144"/>
            <a:ext cx="5938745" cy="2520280"/>
          </a:xfrm>
          <a:prstGeom prst="rect">
            <a:avLst/>
          </a:prstGeom>
        </p:spPr>
      </p:pic>
    </p:spTree>
    <p:extLst>
      <p:ext uri="{BB962C8B-B14F-4D97-AF65-F5344CB8AC3E}">
        <p14:creationId xmlns:p14="http://schemas.microsoft.com/office/powerpoint/2010/main" val="562992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dirty="0"/>
              <a:t>Multiprocessadores </a:t>
            </a:r>
            <a:r>
              <a:rPr lang="pt-BR" sz="1600" b="1" dirty="0"/>
              <a:t>UMA</a:t>
            </a:r>
            <a:r>
              <a:rPr lang="pt-BR" sz="1600" dirty="0"/>
              <a:t> (</a:t>
            </a:r>
            <a:r>
              <a:rPr lang="pt-BR" sz="1600" i="1" dirty="0"/>
              <a:t>Uniform Memory Access</a:t>
            </a:r>
            <a:r>
              <a:rPr lang="pt-BR" sz="1600" dirty="0"/>
              <a:t>, ou acesso uniforme à memória) utilizam apenas um barramento. </a:t>
            </a:r>
            <a:endParaRPr lang="pt-BR" sz="1600" dirty="0" smtClean="0"/>
          </a:p>
          <a:p>
            <a:pPr fontAlgn="base"/>
            <a:endParaRPr lang="pt-BR" sz="1600" dirty="0"/>
          </a:p>
          <a:p>
            <a:pPr fontAlgn="base"/>
            <a:r>
              <a:rPr lang="pt-BR" sz="1600" dirty="0" smtClean="0"/>
              <a:t>O </a:t>
            </a:r>
            <a:r>
              <a:rPr lang="pt-BR" sz="1600" dirty="0"/>
              <a:t>problema que pode ocorrer nesse caso é do barramento estar ocupado quando uma CPU precisar localizar uma palavra, pois ele precisa estar disponível para que esta ação seja realizada. </a:t>
            </a:r>
            <a:endParaRPr lang="pt-BR" sz="1600" dirty="0" smtClean="0"/>
          </a:p>
          <a:p>
            <a:pPr fontAlgn="base"/>
            <a:endParaRPr lang="pt-BR" sz="1600" dirty="0"/>
          </a:p>
          <a:p>
            <a:pPr fontAlgn="base"/>
            <a:r>
              <a:rPr lang="pt-BR" sz="1600" dirty="0" smtClean="0"/>
              <a:t>Se </a:t>
            </a:r>
            <a:r>
              <a:rPr lang="pt-BR" sz="1600" dirty="0"/>
              <a:t>houver muitos processadores no chip, será comum que a maioria fique ociosa enquanto o barramento é utilizado por um deles</a:t>
            </a:r>
            <a:r>
              <a:rPr lang="pt-BR" sz="1600" dirty="0" smtClean="0"/>
              <a:t>.</a:t>
            </a:r>
          </a:p>
          <a:p>
            <a:pPr fontAlgn="base"/>
            <a:endParaRPr lang="pt-BR" sz="1600" dirty="0"/>
          </a:p>
          <a:p>
            <a:pPr fontAlgn="base"/>
            <a:r>
              <a:rPr lang="pt-BR" sz="1600" dirty="0"/>
              <a:t>Para sanar esse problema, utiliza-se uma cache para cada processador. </a:t>
            </a:r>
            <a:endParaRPr lang="pt-BR" sz="1600" dirty="0" smtClean="0"/>
          </a:p>
          <a:p>
            <a:pPr fontAlgn="base"/>
            <a:endParaRPr lang="pt-BR" sz="1600" dirty="0"/>
          </a:p>
          <a:p>
            <a:pPr fontAlgn="base"/>
            <a:r>
              <a:rPr lang="pt-BR" sz="1600" dirty="0" smtClean="0"/>
              <a:t>Dessa </a:t>
            </a:r>
            <a:r>
              <a:rPr lang="pt-BR" sz="1600" dirty="0"/>
              <a:t>forma, a leitura é feita pela cache, deixando o barramento livre. Existe ainda outra forma, na qual, além da cache, é utilizada uma memória dedicada para cada CPU. </a:t>
            </a:r>
            <a:endParaRPr lang="pt-BR" sz="1600" dirty="0" smtClean="0"/>
          </a:p>
          <a:p>
            <a:pPr fontAlgn="base"/>
            <a:endParaRPr lang="pt-BR" sz="1600" dirty="0"/>
          </a:p>
          <a:p>
            <a:pPr fontAlgn="base"/>
            <a:r>
              <a:rPr lang="pt-BR" sz="1600" dirty="0" smtClean="0"/>
              <a:t>Veja </a:t>
            </a:r>
            <a:r>
              <a:rPr lang="pt-BR" sz="1600" dirty="0"/>
              <a:t>na Figura 12 a diferença entre esses três modos</a:t>
            </a:r>
            <a:r>
              <a:rPr lang="pt-BR" sz="1600" dirty="0" smtClean="0"/>
              <a:t>:</a:t>
            </a:r>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r>
              <a:rPr lang="pt-BR" sz="1600" b="1" dirty="0"/>
              <a:t>Figura 12</a:t>
            </a:r>
            <a:r>
              <a:rPr lang="pt-BR" sz="1600" dirty="0"/>
              <a:t>. Três multiprocessadores baseados em barramento: (a) sem cache; (b) com cache; (c) com cache e memórias privadas. </a:t>
            </a:r>
            <a:r>
              <a:rPr lang="pt-BR" sz="1600" b="1" dirty="0"/>
              <a:t>Fonte</a:t>
            </a:r>
            <a:r>
              <a:rPr lang="pt-BR" sz="1600" dirty="0"/>
              <a:t>: STALLINGS, 2010, p. 471. (Adaptado).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Multiprocessadores UMA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344945" y="6537176"/>
            <a:ext cx="5989003" cy="2016224"/>
          </a:xfrm>
          <a:prstGeom prst="rect">
            <a:avLst/>
          </a:prstGeom>
        </p:spPr>
      </p:pic>
    </p:spTree>
    <p:extLst>
      <p:ext uri="{BB962C8B-B14F-4D97-AF65-F5344CB8AC3E}">
        <p14:creationId xmlns:p14="http://schemas.microsoft.com/office/powerpoint/2010/main" val="854731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dirty="0"/>
              <a:t>Multiprocessadores </a:t>
            </a:r>
            <a:r>
              <a:rPr lang="pt-BR" sz="1600" b="1" dirty="0"/>
              <a:t>NUMA</a:t>
            </a:r>
            <a:r>
              <a:rPr lang="pt-BR" sz="1600" dirty="0"/>
              <a:t> (</a:t>
            </a:r>
            <a:r>
              <a:rPr lang="pt-BR" sz="1600" i="1" dirty="0"/>
              <a:t>NonUniform Memory Access </a:t>
            </a:r>
            <a:r>
              <a:rPr lang="pt-BR" sz="1600" dirty="0"/>
              <a:t>ou acesso não uniforme à memória) também utilizam um único espaço de endereço para todas as CPUs, mas a grande diferença nessa tecnologia é que ela acessa as memórias locais de forma muito mais rápida</a:t>
            </a:r>
            <a:r>
              <a:rPr lang="pt-BR" sz="1600" dirty="0" smtClean="0"/>
              <a:t>.</a:t>
            </a:r>
          </a:p>
          <a:p>
            <a:pPr fontAlgn="base"/>
            <a:endParaRPr lang="pt-BR" sz="1600" dirty="0"/>
          </a:p>
          <a:p>
            <a:pPr fontAlgn="base"/>
            <a:r>
              <a:rPr lang="pt-BR" sz="1600" dirty="0"/>
              <a:t>O acesso à memória remota é mais lento e utiliza os comandos LOAD e STORE</a:t>
            </a:r>
            <a:r>
              <a:rPr lang="pt-BR" sz="1600" dirty="0" smtClean="0"/>
              <a:t>.</a:t>
            </a:r>
          </a:p>
          <a:p>
            <a:pPr fontAlgn="base"/>
            <a:endParaRPr lang="pt-BR" sz="1600" dirty="0"/>
          </a:p>
          <a:p>
            <a:pPr fontAlgn="base"/>
            <a:r>
              <a:rPr lang="pt-BR" sz="1600" dirty="0"/>
              <a:t>Existem dois tipos de multiprocessadores NUMA</a:t>
            </a:r>
            <a:r>
              <a:rPr lang="pt-BR" sz="1600" dirty="0" smtClean="0"/>
              <a:t>:</a:t>
            </a:r>
          </a:p>
          <a:p>
            <a:pPr fontAlgn="base"/>
            <a:endParaRPr lang="pt-BR" sz="1600" dirty="0"/>
          </a:p>
          <a:p>
            <a:pPr fontAlgn="base"/>
            <a:r>
              <a:rPr lang="pt-BR" b="1" dirty="0" smtClean="0"/>
              <a:t>1 - NC-NUMA</a:t>
            </a:r>
            <a:r>
              <a:rPr lang="pt-BR" b="1" dirty="0"/>
              <a:t>: quando não há cache;</a:t>
            </a:r>
          </a:p>
          <a:p>
            <a:pPr fontAlgn="base"/>
            <a:endParaRPr lang="pt-BR" b="1" dirty="0"/>
          </a:p>
          <a:p>
            <a:pPr fontAlgn="base"/>
            <a:r>
              <a:rPr lang="pt-BR" b="1" dirty="0" smtClean="0"/>
              <a:t>2 - CC-NUMA</a:t>
            </a:r>
            <a:r>
              <a:rPr lang="pt-BR" b="1" dirty="0"/>
              <a:t>: quando há cache.</a:t>
            </a:r>
            <a:endParaRPr lang="pt-BR" b="1" dirty="0"/>
          </a:p>
          <a:p>
            <a:pPr fontAlgn="base"/>
            <a:endParaRPr lang="pt-BR" sz="16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Multiprocessadores NUMA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1542328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dirty="0"/>
              <a:t>Um multicomputador é composto por múltiplos computadores interligados por uma rede chamada</a:t>
            </a:r>
            <a:r>
              <a:rPr lang="pt-BR" sz="1600" b="1" dirty="0"/>
              <a:t> interconexão para troca de mensagens</a:t>
            </a:r>
            <a:r>
              <a:rPr lang="pt-BR" sz="1600" dirty="0"/>
              <a:t>. </a:t>
            </a:r>
            <a:endParaRPr lang="pt-BR" sz="1600" dirty="0" smtClean="0"/>
          </a:p>
          <a:p>
            <a:pPr fontAlgn="base"/>
            <a:endParaRPr lang="pt-BR" sz="1600" dirty="0"/>
          </a:p>
          <a:p>
            <a:pPr fontAlgn="base"/>
            <a:r>
              <a:rPr lang="pt-BR" sz="1600" dirty="0" smtClean="0"/>
              <a:t>Geralmente</a:t>
            </a:r>
            <a:r>
              <a:rPr lang="pt-BR" sz="1600" dirty="0"/>
              <a:t>, multicomputadores são utilizados em projetos que precisem de processamento em alto nível. </a:t>
            </a:r>
            <a:endParaRPr lang="pt-BR" sz="1600" dirty="0" smtClean="0"/>
          </a:p>
          <a:p>
            <a:pPr fontAlgn="base"/>
            <a:endParaRPr lang="pt-BR" sz="1600" dirty="0"/>
          </a:p>
          <a:p>
            <a:pPr fontAlgn="base"/>
            <a:r>
              <a:rPr lang="pt-BR" sz="1600" dirty="0" smtClean="0"/>
              <a:t>A </a:t>
            </a:r>
            <a:r>
              <a:rPr lang="pt-BR" sz="1600" dirty="0"/>
              <a:t>grande vantagem de utilizar diversos computadores é que cada processador vai utilizar sua própria memória privada</a:t>
            </a:r>
            <a:r>
              <a:rPr lang="pt-BR" sz="1600" dirty="0" smtClean="0"/>
              <a:t>.</a:t>
            </a:r>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r>
              <a:rPr lang="pt-BR" sz="1600" b="1" dirty="0"/>
              <a:t>Figura 13</a:t>
            </a:r>
            <a:r>
              <a:rPr lang="pt-BR" sz="1600" dirty="0"/>
              <a:t>. Multicomputador. </a:t>
            </a:r>
            <a:r>
              <a:rPr lang="pt-BR" sz="1600" b="1" dirty="0"/>
              <a:t>Fonte</a:t>
            </a:r>
            <a:r>
              <a:rPr lang="pt-BR" sz="1600" dirty="0"/>
              <a:t>: TANENBAUM; AUSTIN, 2013, p. 463. </a:t>
            </a:r>
            <a:endParaRPr lang="pt-BR" sz="16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Multicomputadores de troca de mensagens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319266" y="4077740"/>
            <a:ext cx="5989004" cy="3539556"/>
          </a:xfrm>
          <a:prstGeom prst="rect">
            <a:avLst/>
          </a:prstGeom>
        </p:spPr>
      </p:pic>
    </p:spTree>
    <p:extLst>
      <p:ext uri="{BB962C8B-B14F-4D97-AF65-F5344CB8AC3E}">
        <p14:creationId xmlns:p14="http://schemas.microsoft.com/office/powerpoint/2010/main" val="2614595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dirty="0"/>
              <a:t>A interconexão para trocas de mensagens pode utilizar diversas topologias. Neste tópico, veremos resumidamente cada uma delas. Observe a Figura 14</a:t>
            </a:r>
            <a:r>
              <a:rPr lang="pt-BR" sz="1600" dirty="0" smtClean="0"/>
              <a:t>:</a:t>
            </a:r>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r>
              <a:rPr lang="pt-BR" sz="1400" b="1" dirty="0"/>
              <a:t>Figura 14</a:t>
            </a:r>
            <a:r>
              <a:rPr lang="pt-BR" sz="1400" dirty="0"/>
              <a:t>. Diversas topologias. Os pontos grossos representam switches. </a:t>
            </a:r>
            <a:r>
              <a:rPr lang="pt-BR" sz="1400" b="1" dirty="0"/>
              <a:t>Fonte</a:t>
            </a:r>
            <a:r>
              <a:rPr lang="pt-BR" sz="1400" dirty="0"/>
              <a:t>: TANENBAUM; AUSTIN, 2013, p. 488. (Adaptado).</a:t>
            </a:r>
            <a:endParaRPr lang="pt-BR" sz="1400" dirty="0" smtClean="0"/>
          </a:p>
          <a:p>
            <a:pPr fontAlgn="base"/>
            <a:endParaRPr lang="pt-BR" sz="1600" dirty="0"/>
          </a:p>
          <a:p>
            <a:pPr fontAlgn="base"/>
            <a:endParaRPr lang="pt-BR" sz="16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Topologias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492651" y="2576736"/>
            <a:ext cx="5699568" cy="6264696"/>
          </a:xfrm>
          <a:prstGeom prst="rect">
            <a:avLst/>
          </a:prstGeom>
        </p:spPr>
      </p:pic>
    </p:spTree>
    <p:extLst>
      <p:ext uri="{BB962C8B-B14F-4D97-AF65-F5344CB8AC3E}">
        <p14:creationId xmlns:p14="http://schemas.microsoft.com/office/powerpoint/2010/main" val="16019227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dirty="0"/>
              <a:t>De acordo com os autores Andrew Tanenbaum e Todd Austin (2013, p. 488), existem as seguintes topologias</a:t>
            </a:r>
            <a:r>
              <a:rPr lang="pt-BR" sz="1600" dirty="0" smtClean="0"/>
              <a:t>:</a:t>
            </a:r>
          </a:p>
          <a:p>
            <a:pPr fontAlgn="base"/>
            <a:endParaRPr lang="pt-BR" sz="1600" dirty="0"/>
          </a:p>
          <a:p>
            <a:pPr fontAlgn="base"/>
            <a:r>
              <a:rPr lang="pt-BR" b="1" dirty="0"/>
              <a:t>Estrela (a);</a:t>
            </a:r>
          </a:p>
          <a:p>
            <a:pPr fontAlgn="base"/>
            <a:endParaRPr lang="pt-BR" b="1" dirty="0"/>
          </a:p>
          <a:p>
            <a:pPr fontAlgn="base"/>
            <a:r>
              <a:rPr lang="pt-BR" b="1" dirty="0"/>
              <a:t>Interconexão total (b);</a:t>
            </a:r>
          </a:p>
          <a:p>
            <a:pPr fontAlgn="base"/>
            <a:endParaRPr lang="pt-BR" b="1" dirty="0"/>
          </a:p>
          <a:p>
            <a:pPr fontAlgn="base"/>
            <a:r>
              <a:rPr lang="pt-BR" b="1" dirty="0"/>
              <a:t>Árvore (c);</a:t>
            </a:r>
          </a:p>
          <a:p>
            <a:pPr fontAlgn="base"/>
            <a:endParaRPr lang="pt-BR" b="1" dirty="0"/>
          </a:p>
          <a:p>
            <a:pPr fontAlgn="base"/>
            <a:r>
              <a:rPr lang="pt-BR" b="1" dirty="0"/>
              <a:t>Anel (d);</a:t>
            </a:r>
          </a:p>
          <a:p>
            <a:pPr fontAlgn="base"/>
            <a:endParaRPr lang="pt-BR" b="1" dirty="0"/>
          </a:p>
          <a:p>
            <a:pPr fontAlgn="base"/>
            <a:r>
              <a:rPr lang="pt-BR" b="1" dirty="0"/>
              <a:t>Grade (e);</a:t>
            </a:r>
          </a:p>
          <a:p>
            <a:pPr fontAlgn="base"/>
            <a:endParaRPr lang="pt-BR" b="1" dirty="0"/>
          </a:p>
          <a:p>
            <a:pPr fontAlgn="base"/>
            <a:r>
              <a:rPr lang="pt-BR" b="1" dirty="0"/>
              <a:t>Toro duplo (f);</a:t>
            </a:r>
          </a:p>
          <a:p>
            <a:pPr fontAlgn="base"/>
            <a:endParaRPr lang="pt-BR" b="1" dirty="0"/>
          </a:p>
          <a:p>
            <a:pPr fontAlgn="base"/>
            <a:r>
              <a:rPr lang="pt-BR" b="1" dirty="0"/>
              <a:t>Cubo (g);</a:t>
            </a:r>
          </a:p>
          <a:p>
            <a:pPr fontAlgn="base"/>
            <a:endParaRPr lang="pt-BR" b="1" dirty="0"/>
          </a:p>
          <a:p>
            <a:pPr fontAlgn="base"/>
            <a:r>
              <a:rPr lang="pt-BR" b="1" dirty="0"/>
              <a:t>Cubo quadridimensional (h).</a:t>
            </a:r>
          </a:p>
          <a:p>
            <a:pPr fontAlgn="base"/>
            <a:endParaRPr lang="pt-BR" sz="16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Topologias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2752775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r>
              <a:rPr lang="pt-BR" sz="1600" b="1" dirty="0"/>
              <a:t>Grau de nó</a:t>
            </a:r>
            <a:r>
              <a:rPr lang="pt-BR" sz="1600" dirty="0"/>
              <a:t>: os nós são pontos de conexão;</a:t>
            </a:r>
          </a:p>
          <a:p>
            <a:pPr fontAlgn="base"/>
            <a:endParaRPr lang="pt-BR" sz="1600" dirty="0"/>
          </a:p>
          <a:p>
            <a:pPr fontAlgn="base"/>
            <a:r>
              <a:rPr lang="pt-BR" sz="1600" b="1" dirty="0"/>
              <a:t>Diâmetro</a:t>
            </a:r>
            <a:r>
              <a:rPr lang="pt-BR" sz="1600" dirty="0"/>
              <a:t>: é a distância entre dois nós;</a:t>
            </a:r>
          </a:p>
          <a:p>
            <a:pPr fontAlgn="base"/>
            <a:endParaRPr lang="pt-BR" sz="1600" dirty="0"/>
          </a:p>
          <a:p>
            <a:pPr fontAlgn="base"/>
            <a:r>
              <a:rPr lang="pt-BR" sz="1600" b="1" dirty="0"/>
              <a:t>Capacidade de transmissão</a:t>
            </a:r>
            <a:r>
              <a:rPr lang="pt-BR" sz="1600" dirty="0"/>
              <a:t>: é a quantidade de dados que a interconexão é capaz de transmitir;</a:t>
            </a:r>
          </a:p>
          <a:p>
            <a:pPr fontAlgn="base"/>
            <a:endParaRPr lang="pt-BR" sz="1600" dirty="0"/>
          </a:p>
          <a:p>
            <a:pPr fontAlgn="base"/>
            <a:r>
              <a:rPr lang="pt-BR" sz="1600" b="1" dirty="0"/>
              <a:t>Dimensionalidade</a:t>
            </a:r>
            <a:r>
              <a:rPr lang="pt-BR" sz="1600" dirty="0"/>
              <a:t>: é definida de acordo com a quantidade de opções para ir de um ponto a outro. É considerada zero se só houver um ponto de partida e um de destino, já se houver a opção de ir para um ponto ou outro é chamada unidimensional.</a:t>
            </a:r>
            <a:endParaRPr lang="pt-BR" sz="16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Propriedades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570763" y="1823629"/>
            <a:ext cx="5493041" cy="2894821"/>
          </a:xfrm>
          <a:prstGeom prst="rect">
            <a:avLst/>
          </a:prstGeom>
        </p:spPr>
      </p:pic>
    </p:spTree>
    <p:extLst>
      <p:ext uri="{BB962C8B-B14F-4D97-AF65-F5344CB8AC3E}">
        <p14:creationId xmlns:p14="http://schemas.microsoft.com/office/powerpoint/2010/main" val="40670576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endParaRPr lang="pt-BR" sz="1600" dirty="0" smtClean="0"/>
          </a:p>
          <a:p>
            <a:pPr fontAlgn="base"/>
            <a:endParaRPr lang="pt-BR" sz="1600" dirty="0"/>
          </a:p>
          <a:p>
            <a:pPr fontAlgn="base"/>
            <a:r>
              <a:rPr lang="pt-BR" sz="1600" b="1" dirty="0"/>
              <a:t>Diagrama 5</a:t>
            </a:r>
            <a:r>
              <a:rPr lang="pt-BR" sz="1600" dirty="0"/>
              <a:t>. Taxonomia de computadores paralelos.</a:t>
            </a:r>
            <a:r>
              <a:rPr lang="pt-BR" sz="1600" b="1" dirty="0"/>
              <a:t> Fonte</a:t>
            </a:r>
            <a:r>
              <a:rPr lang="pt-BR" sz="1600" dirty="0"/>
              <a:t>: TANENBAUM; AUSTIN, 2013, p. 467. (Adaptado</a:t>
            </a:r>
            <a:r>
              <a:rPr lang="pt-BR" sz="1600" dirty="0" smtClean="0"/>
              <a:t>).</a:t>
            </a:r>
          </a:p>
          <a:p>
            <a:pPr fontAlgn="base"/>
            <a:endParaRPr lang="pt-BR" sz="1600" dirty="0"/>
          </a:p>
          <a:p>
            <a:pPr fontAlgn="base"/>
            <a:r>
              <a:rPr lang="pt-BR" sz="1600" dirty="0"/>
              <a:t>Em uma visão geral dos multicomputadores, podemos compreender que eles pertencem à categoria MIMD e podem ser organizados de diversas formas, seja voltada para a utilização de até algumas dezenas de computadores até uma organização para centenas de processadores</a:t>
            </a:r>
            <a:r>
              <a:rPr lang="pt-BR" sz="1600" dirty="0" smtClean="0"/>
              <a:t>.</a:t>
            </a:r>
          </a:p>
          <a:p>
            <a:pPr fontAlgn="base"/>
            <a:endParaRPr lang="pt-BR" sz="1600" dirty="0"/>
          </a:p>
          <a:p>
            <a:pPr fontAlgn="base"/>
            <a:r>
              <a:rPr lang="pt-BR" sz="1600" dirty="0"/>
              <a:t>A cada dia mais informações são criadas e processadas, dados que antes só caberiam em discos magnéticos imensos hoje em dia cabem no bolso. A preocupação com armazenamento e velocidade de transmissão é constante nas pesquisas dos maiores institutos e empresas do mundo, por isso a utilização de computadores paralelos é tão importante e tão utilizada.</a:t>
            </a:r>
          </a:p>
          <a:p>
            <a:pPr fontAlgn="base"/>
            <a:endParaRPr lang="pt-BR" sz="16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Propriedades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7" name="Grupo 6"/>
          <p:cNvGrpSpPr/>
          <p:nvPr/>
        </p:nvGrpSpPr>
        <p:grpSpPr>
          <a:xfrm>
            <a:off x="303101" y="1051243"/>
            <a:ext cx="2909875" cy="380115"/>
            <a:chOff x="303101" y="1051243"/>
            <a:chExt cx="2909875" cy="380115"/>
          </a:xfrm>
        </p:grpSpPr>
        <p:sp>
          <p:nvSpPr>
            <p:cNvPr id="19" name="Retângulo de cantos arredondados 18"/>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173611"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Arquiteturas paralelas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359837" y="2216696"/>
            <a:ext cx="5904362" cy="3456384"/>
          </a:xfrm>
          <a:prstGeom prst="rect">
            <a:avLst/>
          </a:prstGeom>
        </p:spPr>
      </p:pic>
    </p:spTree>
    <p:extLst>
      <p:ext uri="{BB962C8B-B14F-4D97-AF65-F5344CB8AC3E}">
        <p14:creationId xmlns:p14="http://schemas.microsoft.com/office/powerpoint/2010/main" val="31972190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Nessa unidade, alcançamos os objetivos de aprender sobre tipos de memória e conhecer a hierarquia baseada em pirâmide. </a:t>
            </a:r>
            <a:endParaRPr lang="pt-BR" sz="1400" dirty="0" smtClean="0"/>
          </a:p>
          <a:p>
            <a:pPr fontAlgn="base"/>
            <a:endParaRPr lang="pt-BR" sz="1400" dirty="0"/>
          </a:p>
          <a:p>
            <a:pPr fontAlgn="base"/>
            <a:r>
              <a:rPr lang="pt-BR" sz="1400" dirty="0" smtClean="0"/>
              <a:t>Aprendemos </a:t>
            </a:r>
            <a:r>
              <a:rPr lang="pt-BR" sz="1400" dirty="0"/>
              <a:t>que memórias muito rápidas têm um custo muito mais alto e que, por isso, não compensa usar a mesma tecnologia para módulos com maior capacidade de armazenamento</a:t>
            </a:r>
            <a:r>
              <a:rPr lang="pt-BR" sz="1400" dirty="0" smtClean="0"/>
              <a:t>.</a:t>
            </a:r>
          </a:p>
          <a:p>
            <a:pPr fontAlgn="base"/>
            <a:endParaRPr lang="pt-BR" sz="1400" dirty="0"/>
          </a:p>
          <a:p>
            <a:pPr fontAlgn="base"/>
            <a:r>
              <a:rPr lang="pt-BR" sz="1400" dirty="0"/>
              <a:t>Entendemos que essa organização utiliza corretamente as memórias mais rápidas para informações mais importantes, que precisam estar “à mão” quando solicitadas; já informações não tão urgentes podem ficar nas outras memórias, como fotos e filmes, por exemplo</a:t>
            </a:r>
            <a:r>
              <a:rPr lang="pt-BR" sz="1400" dirty="0" smtClean="0"/>
              <a:t>.</a:t>
            </a:r>
          </a:p>
          <a:p>
            <a:pPr fontAlgn="base"/>
            <a:endParaRPr lang="pt-BR" sz="1400" dirty="0"/>
          </a:p>
          <a:p>
            <a:pPr fontAlgn="base"/>
            <a:r>
              <a:rPr lang="pt-BR" sz="1400" dirty="0"/>
              <a:t>Conseguimos compreender também a praticidade do uso de memórias auxiliares, pois nos permite levar as informações para qualquer lugar</a:t>
            </a:r>
            <a:r>
              <a:rPr lang="pt-BR" sz="1400" dirty="0" smtClean="0"/>
              <a:t>.</a:t>
            </a:r>
          </a:p>
          <a:p>
            <a:pPr fontAlgn="base"/>
            <a:endParaRPr lang="pt-BR" sz="1400" dirty="0"/>
          </a:p>
          <a:p>
            <a:pPr fontAlgn="base"/>
            <a:r>
              <a:rPr lang="pt-BR" sz="1400" dirty="0"/>
              <a:t>Por fim, aprendemos que o paralelismo é muito importante para a computação, seja através da utilização de multiprocessadores ou multicomputadores.</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Resumo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CORRÊA, A. G. D. </a:t>
            </a:r>
            <a:r>
              <a:rPr lang="pt-BR" sz="1400" b="1" dirty="0"/>
              <a:t>Organização e Arquitetura de Computadores</a:t>
            </a:r>
            <a:r>
              <a:rPr lang="pt-BR" sz="1400" dirty="0"/>
              <a:t>. São Paulo: Pearson, 2017</a:t>
            </a:r>
            <a:r>
              <a:rPr lang="pt-BR" sz="1400" dirty="0" smtClean="0"/>
              <a:t>.</a:t>
            </a:r>
          </a:p>
          <a:p>
            <a:pPr fontAlgn="base"/>
            <a:endParaRPr lang="pt-BR" sz="1400" dirty="0"/>
          </a:p>
          <a:p>
            <a:pPr fontAlgn="base"/>
            <a:r>
              <a:rPr lang="pt-BR" sz="1400" dirty="0"/>
              <a:t>NULL, L.; LOBUR, J. </a:t>
            </a:r>
            <a:r>
              <a:rPr lang="pt-BR" sz="1400" b="1" dirty="0"/>
              <a:t>Princípios básicos da arquitetura e organização de computadores</a:t>
            </a:r>
            <a:r>
              <a:rPr lang="pt-BR" sz="1400" dirty="0"/>
              <a:t>. 2. ed. Porto Alegre: Bookman, 2010</a:t>
            </a:r>
            <a:r>
              <a:rPr lang="pt-BR" sz="1400" dirty="0" smtClean="0"/>
              <a:t>.</a:t>
            </a:r>
          </a:p>
          <a:p>
            <a:pPr fontAlgn="base"/>
            <a:endParaRPr lang="pt-BR" sz="1400" dirty="0"/>
          </a:p>
          <a:p>
            <a:pPr fontAlgn="base"/>
            <a:r>
              <a:rPr lang="pt-BR" sz="1400" dirty="0"/>
              <a:t>Portal do Instituto Brasileiro de Museus. Disponível em: &lt;</a:t>
            </a:r>
            <a:r>
              <a:rPr lang="pt-BR" sz="1400" dirty="0">
                <a:hlinkClick r:id="rId5"/>
              </a:rPr>
              <a:t>http://www.museus.gov.br/</a:t>
            </a:r>
            <a:r>
              <a:rPr lang="pt-BR" sz="1400" dirty="0"/>
              <a:t>&gt;. Acesso em: 21 mar. 2019</a:t>
            </a:r>
            <a:r>
              <a:rPr lang="pt-BR" sz="1400" dirty="0" smtClean="0"/>
              <a:t>.</a:t>
            </a:r>
          </a:p>
          <a:p>
            <a:pPr fontAlgn="base"/>
            <a:endParaRPr lang="pt-BR" sz="1400" dirty="0"/>
          </a:p>
          <a:p>
            <a:pPr fontAlgn="base"/>
            <a:r>
              <a:rPr lang="pt-BR" sz="1400" dirty="0"/>
              <a:t>STALLINGS, W. </a:t>
            </a:r>
            <a:r>
              <a:rPr lang="pt-BR" sz="1400" b="1" dirty="0"/>
              <a:t>Organização e Arquitetura de Computadores</a:t>
            </a:r>
            <a:r>
              <a:rPr lang="pt-BR" sz="1400" dirty="0"/>
              <a:t>. Tradução de Daniel Vieira e Ivan Bosnic. Revisão técnica de Ricardo Pannain. 8. ed. São Paulo: Pearson, 2010</a:t>
            </a:r>
            <a:r>
              <a:rPr lang="pt-BR" sz="1400" dirty="0" smtClean="0"/>
              <a:t>.</a:t>
            </a:r>
          </a:p>
          <a:p>
            <a:pPr fontAlgn="base"/>
            <a:endParaRPr lang="pt-BR" sz="1400" dirty="0"/>
          </a:p>
          <a:p>
            <a:pPr fontAlgn="base"/>
            <a:r>
              <a:rPr lang="pt-BR" sz="1400" dirty="0"/>
              <a:t>TANENBAUM, A. S.; AUSTIN, T. </a:t>
            </a:r>
            <a:r>
              <a:rPr lang="pt-BR" sz="1400" b="1" dirty="0"/>
              <a:t>Organização Estruturada de Computadores</a:t>
            </a:r>
            <a:r>
              <a:rPr lang="pt-BR" sz="1400" dirty="0"/>
              <a:t>. Tradução de Daniel Vieira. Revisão técnica de Wagner Luiz Zucchi. 6. ed. São Paulo: Pearson, 2013.</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pt-BR" b="1" dirty="0" smtClean="0"/>
                <a:t> REFERÊNCIAS BIBLIOGRÁFICAS</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b="1" dirty="0"/>
                <a:t>REFERÊNCIAS BIBLIOGRÁFICAS</a:t>
              </a:r>
              <a:endParaRPr lang="pt-BR" dirty="0"/>
            </a:p>
          </p:txBody>
        </p:sp>
        <p:pic>
          <p:nvPicPr>
            <p:cNvPr id="35" name="Imagem 34"/>
            <p:cNvPicPr>
              <a:picLocks noChangeAspect="1"/>
            </p:cNvPicPr>
            <p:nvPr/>
          </p:nvPicPr>
          <p:blipFill>
            <a:blip r:embed="rId7"/>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243240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redundância consiste em gravar as informações duas ou mais vezes para garantir maior segurança dos dados. Uma tecnologia muito utilizada, quando se trata de redundância em locais de alto desempenho, é a tecnologia RAID (redundant array of independent disks</a:t>
            </a:r>
            <a:r>
              <a:rPr lang="pt-BR" sz="1200" dirty="0" smtClean="0"/>
              <a:t>).</a:t>
            </a:r>
            <a:endParaRPr lang="pt-BR" sz="1200" dirty="0"/>
          </a:p>
          <a:p>
            <a:r>
              <a:rPr lang="pt-BR" sz="1200" dirty="0"/>
              <a:t>Considerando essas informações e o conteúdo estudado sobre RAID, analise as afirmativas a seguir e assinale V para a(s) verdadeira(s) e F para a(s) falsa(s).</a:t>
            </a:r>
          </a:p>
          <a:p>
            <a:endParaRPr lang="pt-BR" sz="1200" dirty="0"/>
          </a:p>
          <a:p>
            <a:r>
              <a:rPr lang="pt-BR" sz="1200" dirty="0"/>
              <a:t>I. ( ) A tecnologia RAID utiliza diversos discos de armazenamento independentes</a:t>
            </a:r>
            <a:r>
              <a:rPr lang="pt-BR" sz="1200" dirty="0" smtClean="0"/>
              <a:t>.</a:t>
            </a:r>
            <a:endParaRPr lang="pt-BR" sz="1200" dirty="0"/>
          </a:p>
          <a:p>
            <a:r>
              <a:rPr lang="pt-BR" sz="1200" dirty="0"/>
              <a:t>II. ( ) A tecnologia RAID utiliza um grande disco externo que espelha o disco interno do computador</a:t>
            </a:r>
            <a:r>
              <a:rPr lang="pt-BR" sz="1200" dirty="0" smtClean="0"/>
              <a:t>.</a:t>
            </a:r>
            <a:endParaRPr lang="pt-BR" sz="1200" dirty="0"/>
          </a:p>
          <a:p>
            <a:r>
              <a:rPr lang="pt-BR" sz="1200" dirty="0"/>
              <a:t>III. ( ) A tecnologia RAID utiliza diversas memórias do tipo RAM para acelerar as operações</a:t>
            </a:r>
            <a:r>
              <a:rPr lang="pt-BR" sz="1200" dirty="0" smtClean="0"/>
              <a:t>.</a:t>
            </a:r>
            <a:endParaRPr lang="pt-BR" sz="1200" dirty="0"/>
          </a:p>
          <a:p>
            <a:r>
              <a:rPr lang="pt-BR" sz="1200" dirty="0"/>
              <a:t>IV. ( ) A tecnologia RAID é usada para desempenho não muito grande</a:t>
            </a:r>
            <a:r>
              <a:rPr lang="pt-BR" sz="1200" dirty="0" smtClean="0"/>
              <a:t>.</a:t>
            </a:r>
            <a:endParaRPr lang="pt-BR" sz="1200" dirty="0"/>
          </a:p>
          <a:p>
            <a:r>
              <a:rPr lang="pt-BR" sz="1200" dirty="0"/>
              <a:t>V. ( ) A tecnologia RAID trabalha basicamente com paralelismo</a:t>
            </a:r>
            <a:r>
              <a:rPr lang="pt-BR" sz="1200" dirty="0" smtClean="0"/>
              <a:t>.</a:t>
            </a:r>
            <a:r>
              <a:rPr lang="pt-BR" sz="1200" dirty="0"/>
              <a:t/>
            </a:r>
            <a:br>
              <a:rPr lang="pt-BR" sz="1200" dirty="0"/>
            </a:br>
            <a:endParaRPr lang="pt-BR" sz="1200" dirty="0"/>
          </a:p>
          <a:p>
            <a:r>
              <a:rPr lang="pt-BR" sz="1200" dirty="0"/>
              <a:t>Agora, assinale a alternativa que representa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1484784" y="4520952"/>
            <a:ext cx="1590675" cy="939808"/>
          </a:xfrm>
          <a:prstGeom prst="rect">
            <a:avLst/>
          </a:prstGeom>
        </p:spPr>
      </p:pic>
      <p:pic>
        <p:nvPicPr>
          <p:cNvPr id="4" name="Imagem 3"/>
          <p:cNvPicPr>
            <a:picLocks noChangeAspect="1"/>
          </p:cNvPicPr>
          <p:nvPr/>
        </p:nvPicPr>
        <p:blipFill>
          <a:blip r:embed="rId7"/>
          <a:stretch>
            <a:fillRect/>
          </a:stretch>
        </p:blipFill>
        <p:spPr>
          <a:xfrm>
            <a:off x="3415069" y="4520952"/>
            <a:ext cx="1628775" cy="939808"/>
          </a:xfrm>
          <a:prstGeom prst="rect">
            <a:avLst/>
          </a:prstGeom>
        </p:spPr>
      </p:pic>
      <p:pic>
        <p:nvPicPr>
          <p:cNvPr id="9" name="Imagem 8"/>
          <p:cNvPicPr>
            <a:picLocks noChangeAspect="1"/>
          </p:cNvPicPr>
          <p:nvPr/>
        </p:nvPicPr>
        <p:blipFill>
          <a:blip r:embed="rId8"/>
          <a:stretch>
            <a:fillRect/>
          </a:stretch>
        </p:blipFill>
        <p:spPr>
          <a:xfrm>
            <a:off x="600443" y="6321152"/>
            <a:ext cx="1371600" cy="381000"/>
          </a:xfrm>
          <a:prstGeom prst="rect">
            <a:avLst/>
          </a:prstGeom>
        </p:spPr>
      </p:pic>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smtClean="0"/>
              <a:t>Para </a:t>
            </a:r>
            <a:r>
              <a:rPr lang="pt-BR" sz="1200" dirty="0"/>
              <a:t>grandes demandas, uma opção é usar o conceito de multicomputador, que é um tipo de arquitetura paralela feita para suportar realizar processamento em alta escala. </a:t>
            </a:r>
          </a:p>
          <a:p>
            <a:endParaRPr lang="pt-BR" sz="1200" dirty="0"/>
          </a:p>
          <a:p>
            <a:r>
              <a:rPr lang="pt-BR" sz="1200" dirty="0"/>
              <a:t>Considerando essas informações e o conteúdo estudado sobre multicomputadores, pode-se afirmar que eles são:</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7" name="Imagem 6"/>
          <p:cNvPicPr>
            <a:picLocks noChangeAspect="1"/>
          </p:cNvPicPr>
          <p:nvPr/>
        </p:nvPicPr>
        <p:blipFill>
          <a:blip r:embed="rId6"/>
          <a:stretch>
            <a:fillRect/>
          </a:stretch>
        </p:blipFill>
        <p:spPr>
          <a:xfrm>
            <a:off x="594767" y="3080792"/>
            <a:ext cx="5505450" cy="1944216"/>
          </a:xfrm>
          <a:prstGeom prst="rect">
            <a:avLst/>
          </a:prstGeom>
        </p:spPr>
      </p:pic>
      <p:pic>
        <p:nvPicPr>
          <p:cNvPr id="8" name="Imagem 7"/>
          <p:cNvPicPr>
            <a:picLocks noChangeAspect="1"/>
          </p:cNvPicPr>
          <p:nvPr/>
        </p:nvPicPr>
        <p:blipFill>
          <a:blip r:embed="rId7"/>
          <a:stretch>
            <a:fillRect/>
          </a:stretch>
        </p:blipFill>
        <p:spPr>
          <a:xfrm>
            <a:off x="594767" y="6391475"/>
            <a:ext cx="5553075" cy="419100"/>
          </a:xfrm>
          <a:prstGeom prst="rect">
            <a:avLst/>
          </a:prstGeom>
        </p:spPr>
      </p:pic>
    </p:spTree>
    <p:extLst>
      <p:ext uri="{BB962C8B-B14F-4D97-AF65-F5344CB8AC3E}">
        <p14:creationId xmlns:p14="http://schemas.microsoft.com/office/powerpoint/2010/main" val="1566616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smtClean="0"/>
              <a:t>Podemos </a:t>
            </a:r>
            <a:r>
              <a:rPr lang="pt-BR" sz="1200" dirty="0"/>
              <a:t>considerar a hierarquia das memórias como uma pirâmide, na qual as memórias que estão no topo são mais rápidas, com menos capacidade de armazenamento e custo mais alto. Consequentemente, na base da pirâmide temos as memórias mais lentas, mais baratas e com espaço de armazenamento maior.</a:t>
            </a:r>
          </a:p>
          <a:p>
            <a:endParaRPr lang="pt-BR" sz="1200" dirty="0"/>
          </a:p>
          <a:p>
            <a:r>
              <a:rPr lang="pt-BR" sz="1200" dirty="0"/>
              <a:t>Considerando essas informações e o conteúdo estudado sobre hierarquia de memória, pode-se afirmar que:</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549529" y="3224808"/>
            <a:ext cx="5550688" cy="2016224"/>
          </a:xfrm>
          <a:prstGeom prst="rect">
            <a:avLst/>
          </a:prstGeom>
        </p:spPr>
      </p:pic>
      <p:pic>
        <p:nvPicPr>
          <p:cNvPr id="4" name="Imagem 3"/>
          <p:cNvPicPr>
            <a:picLocks noChangeAspect="1"/>
          </p:cNvPicPr>
          <p:nvPr/>
        </p:nvPicPr>
        <p:blipFill>
          <a:blip r:embed="rId7"/>
          <a:stretch>
            <a:fillRect/>
          </a:stretch>
        </p:blipFill>
        <p:spPr>
          <a:xfrm>
            <a:off x="547497" y="6321152"/>
            <a:ext cx="5467350" cy="457200"/>
          </a:xfrm>
          <a:prstGeom prst="rect">
            <a:avLst/>
          </a:prstGeom>
        </p:spPr>
      </p:pic>
    </p:spTree>
    <p:extLst>
      <p:ext uri="{BB962C8B-B14F-4D97-AF65-F5344CB8AC3E}">
        <p14:creationId xmlns:p14="http://schemas.microsoft.com/office/powerpoint/2010/main" val="19857216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Um dos tipos de arquitetura paralela é a de multiprocessamento, utilizada não só em corporações, mas também em computadores pessoais e outros dispositivos, como smartphones, tablets e muitos outros. </a:t>
            </a:r>
          </a:p>
          <a:p>
            <a:endParaRPr lang="pt-BR" sz="1200" dirty="0"/>
          </a:p>
          <a:p>
            <a:r>
              <a:rPr lang="pt-BR" sz="1200" dirty="0"/>
              <a:t>Considerando essas informações e o conteúdo estudado sobre multiprocessamento, pode-se afirmar que essa tecnologia: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505034" y="2945028"/>
            <a:ext cx="5584976" cy="2296004"/>
          </a:xfrm>
          <a:prstGeom prst="rect">
            <a:avLst/>
          </a:prstGeom>
        </p:spPr>
      </p:pic>
      <p:pic>
        <p:nvPicPr>
          <p:cNvPr id="7" name="Imagem 6"/>
          <p:cNvPicPr>
            <a:picLocks noChangeAspect="1"/>
          </p:cNvPicPr>
          <p:nvPr/>
        </p:nvPicPr>
        <p:blipFill>
          <a:blip r:embed="rId7"/>
          <a:stretch>
            <a:fillRect/>
          </a:stretch>
        </p:blipFill>
        <p:spPr>
          <a:xfrm>
            <a:off x="528543" y="6249144"/>
            <a:ext cx="5605076" cy="573068"/>
          </a:xfrm>
          <a:prstGeom prst="rect">
            <a:avLst/>
          </a:prstGeom>
        </p:spPr>
      </p:pic>
    </p:spTree>
    <p:extLst>
      <p:ext uri="{BB962C8B-B14F-4D97-AF65-F5344CB8AC3E}">
        <p14:creationId xmlns:p14="http://schemas.microsoft.com/office/powerpoint/2010/main" val="4293543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891408874"/>
              </p:ext>
            </p:extLst>
          </p:nvPr>
        </p:nvGraphicFramePr>
        <p:xfrm>
          <a:off x="404664" y="1208580"/>
          <a:ext cx="6048672" cy="8514652"/>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Organização da memória....................................................</a:t>
                      </a:r>
                      <a:endParaRPr lang="pt-BR" baseline="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dirty="0" smtClean="0"/>
                        <a:t>Hierarquia da memória...............................................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Registradores........................................................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Cache....................................................................</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Memória principal...............................................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Memória secundária...................................................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baseline="0" dirty="0" smtClean="0"/>
                        <a:t>Memória auxiliar.........................................................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Dispositivos de armazenamento........................................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Disco magnético..........................................................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Disco óptico.................................................................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RAID.............................................................................</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Acessando periféricos.........................................................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Entrada e saída (I/O)...................................................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Barramentos................................................................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Comunicações.............................................................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Interfaces.....................................................................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Periféricos....................................................................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O trabalho das memórias dentro do computador ocorre de forma organizada. Informações mais importantes, ou que estão sendo usadas durante um processo, ficam disponíveis mais rapidamente. Uma informação que não está em determinada memória é buscada em outra, em uma sequência.</a:t>
            </a:r>
          </a:p>
          <a:p>
            <a:endParaRPr lang="pt-BR" sz="1200" dirty="0"/>
          </a:p>
          <a:p>
            <a:r>
              <a:rPr lang="pt-BR" sz="1200" dirty="0"/>
              <a:t>Considerando essas informações e o conteúdo estudado sobre memórias, pode-se afirmar que, quando uma informação não é localizada na memória cache, o computador continua sua busca: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4" name="Imagem 3"/>
          <p:cNvPicPr>
            <a:picLocks noChangeAspect="1"/>
          </p:cNvPicPr>
          <p:nvPr/>
        </p:nvPicPr>
        <p:blipFill>
          <a:blip r:embed="rId6"/>
          <a:stretch>
            <a:fillRect/>
          </a:stretch>
        </p:blipFill>
        <p:spPr>
          <a:xfrm>
            <a:off x="573348" y="3412673"/>
            <a:ext cx="5297066" cy="1676195"/>
          </a:xfrm>
          <a:prstGeom prst="rect">
            <a:avLst/>
          </a:prstGeom>
        </p:spPr>
      </p:pic>
      <p:pic>
        <p:nvPicPr>
          <p:cNvPr id="8" name="Imagem 7"/>
          <p:cNvPicPr>
            <a:picLocks noChangeAspect="1"/>
          </p:cNvPicPr>
          <p:nvPr/>
        </p:nvPicPr>
        <p:blipFill rotWithShape="1">
          <a:blip r:embed="rId7"/>
          <a:srcRect r="13698"/>
          <a:stretch/>
        </p:blipFill>
        <p:spPr>
          <a:xfrm>
            <a:off x="494995" y="6402319"/>
            <a:ext cx="5310269" cy="523875"/>
          </a:xfrm>
          <a:prstGeom prst="rect">
            <a:avLst/>
          </a:prstGeom>
        </p:spPr>
      </p:pic>
    </p:spTree>
    <p:extLst>
      <p:ext uri="{BB962C8B-B14F-4D97-AF65-F5344CB8AC3E}">
        <p14:creationId xmlns:p14="http://schemas.microsoft.com/office/powerpoint/2010/main" val="6686233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projeto de um sistema de memória principal é uma batalha sem fim entre três requisitos de projeto concorrentes: grande capacidade de armazenamento, acesso rápido e baixo custo.”</a:t>
            </a:r>
          </a:p>
          <a:p>
            <a:r>
              <a:rPr lang="pt-BR" sz="1200" dirty="0"/>
              <a:t>Fonte: STALLINGS, William. Arquitetura E Organização De Computadores. São Paulo: Prentice Hall, 2010. p. 47</a:t>
            </a:r>
            <a:r>
              <a:rPr lang="pt-BR" sz="1200" dirty="0" smtClean="0"/>
              <a:t>.</a:t>
            </a:r>
            <a:endParaRPr lang="pt-BR" sz="1200" dirty="0"/>
          </a:p>
          <a:p>
            <a:r>
              <a:rPr lang="pt-BR" sz="1200" dirty="0"/>
              <a:t>Com base no texto e no conteúdo estudado sobre memórias principais e secundárias, analise as afirmativas a seguir sobre capacidade, velocidade e custo das memórias e assinale V para a(s) verdadeira(s) e F para a(s) falsa(s):</a:t>
            </a:r>
          </a:p>
          <a:p>
            <a:endParaRPr lang="pt-BR" sz="1200" dirty="0"/>
          </a:p>
          <a:p>
            <a:r>
              <a:rPr lang="pt-BR" sz="1200" dirty="0"/>
              <a:t>I. ( ) Memórias secundárias são mais lentas e de menor custo</a:t>
            </a:r>
            <a:r>
              <a:rPr lang="pt-BR" sz="1200" dirty="0" smtClean="0"/>
              <a:t>.</a:t>
            </a:r>
            <a:endParaRPr lang="pt-BR" sz="1200" dirty="0"/>
          </a:p>
          <a:p>
            <a:r>
              <a:rPr lang="pt-BR" sz="1200" dirty="0"/>
              <a:t>II. ( ) As memórias que estão acima na hierarquia da pirâmide são mais próximas ao hardware</a:t>
            </a:r>
            <a:r>
              <a:rPr lang="pt-BR" sz="1200" dirty="0" smtClean="0"/>
              <a:t>.</a:t>
            </a:r>
            <a:endParaRPr lang="pt-BR" sz="1200" dirty="0"/>
          </a:p>
          <a:p>
            <a:r>
              <a:rPr lang="pt-BR" sz="1200" dirty="0"/>
              <a:t>III. ( ) Memórias mais velozes são mais baratas devido à sua tecnologia</a:t>
            </a:r>
            <a:r>
              <a:rPr lang="pt-BR" sz="1200" dirty="0" smtClean="0"/>
              <a:t>.</a:t>
            </a:r>
            <a:endParaRPr lang="pt-BR" sz="1200" dirty="0"/>
          </a:p>
          <a:p>
            <a:r>
              <a:rPr lang="pt-BR" sz="1200" dirty="0"/>
              <a:t>IV. ( ) O armazenamento das memórias secundárias é acessível ao usuário</a:t>
            </a:r>
            <a:r>
              <a:rPr lang="pt-BR" sz="1200" dirty="0" smtClean="0"/>
              <a:t>.</a:t>
            </a:r>
            <a:endParaRPr lang="pt-BR" sz="1200" dirty="0"/>
          </a:p>
          <a:p>
            <a:r>
              <a:rPr lang="pt-BR" sz="1200" dirty="0"/>
              <a:t>V. ( ) As memórias possuem tamanhos diferentes mas usam a mesma tecnologia</a:t>
            </a:r>
            <a:r>
              <a:rPr lang="pt-BR" sz="1200" dirty="0" smtClean="0"/>
              <a:t>.</a:t>
            </a:r>
            <a:endParaRPr lang="pt-BR" sz="1200" dirty="0"/>
          </a:p>
          <a:p>
            <a:r>
              <a:rPr lang="pt-BR" sz="1200" dirty="0"/>
              <a:t>Agora, assinale a alternativa que representa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1124744" y="4561899"/>
            <a:ext cx="1800200" cy="932831"/>
          </a:xfrm>
          <a:prstGeom prst="rect">
            <a:avLst/>
          </a:prstGeom>
        </p:spPr>
      </p:pic>
      <p:pic>
        <p:nvPicPr>
          <p:cNvPr id="6" name="Imagem 5"/>
          <p:cNvPicPr>
            <a:picLocks noChangeAspect="1"/>
          </p:cNvPicPr>
          <p:nvPr/>
        </p:nvPicPr>
        <p:blipFill>
          <a:blip r:embed="rId7"/>
          <a:stretch>
            <a:fillRect/>
          </a:stretch>
        </p:blipFill>
        <p:spPr>
          <a:xfrm>
            <a:off x="3438242" y="4561899"/>
            <a:ext cx="1718950" cy="932831"/>
          </a:xfrm>
          <a:prstGeom prst="rect">
            <a:avLst/>
          </a:prstGeom>
        </p:spPr>
      </p:pic>
      <p:pic>
        <p:nvPicPr>
          <p:cNvPr id="7" name="Imagem 6"/>
          <p:cNvPicPr>
            <a:picLocks noChangeAspect="1"/>
          </p:cNvPicPr>
          <p:nvPr/>
        </p:nvPicPr>
        <p:blipFill>
          <a:blip r:embed="rId8"/>
          <a:stretch>
            <a:fillRect/>
          </a:stretch>
        </p:blipFill>
        <p:spPr>
          <a:xfrm>
            <a:off x="573178" y="6393160"/>
            <a:ext cx="5019675" cy="466725"/>
          </a:xfrm>
          <a:prstGeom prst="rect">
            <a:avLst/>
          </a:prstGeom>
        </p:spPr>
      </p:pic>
    </p:spTree>
    <p:extLst>
      <p:ext uri="{BB962C8B-B14F-4D97-AF65-F5344CB8AC3E}">
        <p14:creationId xmlns:p14="http://schemas.microsoft.com/office/powerpoint/2010/main" val="6826424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smtClean="0"/>
              <a:t>A </a:t>
            </a:r>
            <a:r>
              <a:rPr lang="pt-BR" sz="1200" dirty="0"/>
              <a:t>memória RAM (Random Access Memory) é considerada uma memória principal, ou seja, ela armazena informações enquanto o processador está executando. Esta memória também é considerada volátil, ou seja, perde as informações quando não há energia elétrica.</a:t>
            </a:r>
          </a:p>
          <a:p>
            <a:endParaRPr lang="pt-BR" sz="1200" dirty="0"/>
          </a:p>
          <a:p>
            <a:r>
              <a:rPr lang="pt-BR" sz="1200" dirty="0"/>
              <a:t>Considerando essas informações e o conteúdo estudado sobre memória RAM pode-se afirmar que:</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8" name="Imagem 7"/>
          <p:cNvPicPr>
            <a:picLocks noChangeAspect="1"/>
          </p:cNvPicPr>
          <p:nvPr/>
        </p:nvPicPr>
        <p:blipFill>
          <a:blip r:embed="rId6"/>
          <a:stretch>
            <a:fillRect/>
          </a:stretch>
        </p:blipFill>
        <p:spPr>
          <a:xfrm>
            <a:off x="716247" y="3224808"/>
            <a:ext cx="5162550" cy="2219325"/>
          </a:xfrm>
          <a:prstGeom prst="rect">
            <a:avLst/>
          </a:prstGeom>
        </p:spPr>
      </p:pic>
      <p:pic>
        <p:nvPicPr>
          <p:cNvPr id="9" name="Imagem 8"/>
          <p:cNvPicPr>
            <a:picLocks noChangeAspect="1"/>
          </p:cNvPicPr>
          <p:nvPr/>
        </p:nvPicPr>
        <p:blipFill rotWithShape="1">
          <a:blip r:embed="rId7"/>
          <a:srcRect l="209" r="8211"/>
          <a:stretch/>
        </p:blipFill>
        <p:spPr>
          <a:xfrm>
            <a:off x="560493" y="6393160"/>
            <a:ext cx="5172763" cy="476250"/>
          </a:xfrm>
          <a:prstGeom prst="rect">
            <a:avLst/>
          </a:prstGeom>
        </p:spPr>
      </p:pic>
    </p:spTree>
    <p:extLst>
      <p:ext uri="{BB962C8B-B14F-4D97-AF65-F5344CB8AC3E}">
        <p14:creationId xmlns:p14="http://schemas.microsoft.com/office/powerpoint/2010/main" val="33842249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Entre os diversos tipos de memória existe uma que utiliza um disco de alumínio revestido de material magnético que cria um campo magnético e permite a gravação dos dados através de uma chamada “cabeça de gravação”. </a:t>
            </a:r>
          </a:p>
          <a:p>
            <a:endParaRPr lang="pt-BR" sz="1200" dirty="0"/>
          </a:p>
          <a:p>
            <a:r>
              <a:rPr lang="pt-BR" sz="1200" dirty="0"/>
              <a:t>Considerando essas informações e o conteúdo estudado sobre memórias que usam campo magnético, pode-se afirmar que:</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598872" y="3152800"/>
            <a:ext cx="5501345" cy="2016224"/>
          </a:xfrm>
          <a:prstGeom prst="rect">
            <a:avLst/>
          </a:prstGeom>
        </p:spPr>
      </p:pic>
      <p:pic>
        <p:nvPicPr>
          <p:cNvPr id="4" name="Imagem 3"/>
          <p:cNvPicPr>
            <a:picLocks noChangeAspect="1"/>
          </p:cNvPicPr>
          <p:nvPr/>
        </p:nvPicPr>
        <p:blipFill>
          <a:blip r:embed="rId7"/>
          <a:stretch>
            <a:fillRect/>
          </a:stretch>
        </p:blipFill>
        <p:spPr>
          <a:xfrm>
            <a:off x="531799" y="6249144"/>
            <a:ext cx="5635489" cy="396987"/>
          </a:xfrm>
          <a:prstGeom prst="rect">
            <a:avLst/>
          </a:prstGeom>
        </p:spPr>
      </p:pic>
    </p:spTree>
    <p:extLst>
      <p:ext uri="{BB962C8B-B14F-4D97-AF65-F5344CB8AC3E}">
        <p14:creationId xmlns:p14="http://schemas.microsoft.com/office/powerpoint/2010/main" val="35689390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A quantidade de dados transmitidos ao mesmo tempo depende da quantidade de linhas no barramento, já que cada linha transmite apenas 1 bit por vez. Existem três tipos de linhas no barramento, entre elas as “Linhas de Controle”. </a:t>
            </a:r>
          </a:p>
          <a:p>
            <a:endParaRPr lang="pt-BR" sz="1200" dirty="0"/>
          </a:p>
          <a:p>
            <a:r>
              <a:rPr lang="pt-BR" sz="1200" dirty="0"/>
              <a:t>Com base nessas informações e no conteúdo estudado sobre barramentos, pode-se afirmar que as linhas de controle:</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7" name="Imagem 6"/>
          <p:cNvPicPr>
            <a:picLocks noChangeAspect="1"/>
          </p:cNvPicPr>
          <p:nvPr/>
        </p:nvPicPr>
        <p:blipFill>
          <a:blip r:embed="rId6"/>
          <a:stretch>
            <a:fillRect/>
          </a:stretch>
        </p:blipFill>
        <p:spPr>
          <a:xfrm>
            <a:off x="578242" y="3008784"/>
            <a:ext cx="5469697" cy="2304256"/>
          </a:xfrm>
          <a:prstGeom prst="rect">
            <a:avLst/>
          </a:prstGeom>
        </p:spPr>
      </p:pic>
      <p:pic>
        <p:nvPicPr>
          <p:cNvPr id="8" name="Imagem 7"/>
          <p:cNvPicPr>
            <a:picLocks noChangeAspect="1"/>
          </p:cNvPicPr>
          <p:nvPr/>
        </p:nvPicPr>
        <p:blipFill rotWithShape="1">
          <a:blip r:embed="rId7"/>
          <a:srcRect r="4182"/>
          <a:stretch/>
        </p:blipFill>
        <p:spPr>
          <a:xfrm>
            <a:off x="578243" y="6240254"/>
            <a:ext cx="5515054" cy="588000"/>
          </a:xfrm>
          <a:prstGeom prst="rect">
            <a:avLst/>
          </a:prstGeom>
        </p:spPr>
      </p:pic>
    </p:spTree>
    <p:extLst>
      <p:ext uri="{BB962C8B-B14F-4D97-AF65-F5344CB8AC3E}">
        <p14:creationId xmlns:p14="http://schemas.microsoft.com/office/powerpoint/2010/main" val="7704298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Os barramentos são responsáveis por trafegar informações o tempo todo, levando e trazendo bits entre os diversos módulos do computador através dos seguintes conjuntos de linhas: linhas de dados, linhas de endereços e linhas de controle.</a:t>
            </a:r>
          </a:p>
          <a:p>
            <a:endParaRPr lang="pt-BR" sz="1200" dirty="0"/>
          </a:p>
          <a:p>
            <a:r>
              <a:rPr lang="pt-BR" sz="1200" dirty="0"/>
              <a:t>Considerando essas informações e o conteúdo estudado sobre barramentos, pode-se afirmar que:</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530724" y="3080792"/>
            <a:ext cx="5661495" cy="2088232"/>
          </a:xfrm>
          <a:prstGeom prst="rect">
            <a:avLst/>
          </a:prstGeom>
        </p:spPr>
      </p:pic>
      <p:pic>
        <p:nvPicPr>
          <p:cNvPr id="4" name="Imagem 3"/>
          <p:cNvPicPr>
            <a:picLocks noChangeAspect="1"/>
          </p:cNvPicPr>
          <p:nvPr/>
        </p:nvPicPr>
        <p:blipFill rotWithShape="1">
          <a:blip r:embed="rId7"/>
          <a:srcRect r="11651"/>
          <a:stretch/>
        </p:blipFill>
        <p:spPr>
          <a:xfrm>
            <a:off x="516783" y="6294282"/>
            <a:ext cx="5360490" cy="457200"/>
          </a:xfrm>
          <a:prstGeom prst="rect">
            <a:avLst/>
          </a:prstGeom>
        </p:spPr>
      </p:pic>
    </p:spTree>
    <p:extLst>
      <p:ext uri="{BB962C8B-B14F-4D97-AF65-F5344CB8AC3E}">
        <p14:creationId xmlns:p14="http://schemas.microsoft.com/office/powerpoint/2010/main" val="23884895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23" name="Picture 2" descr="Sistema de Memórias de Computadores - Diego Macêd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9" y="1023347"/>
            <a:ext cx="6333772" cy="5393783"/>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976317" y="1504775"/>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637919" y="1120784"/>
            <a:ext cx="1091389" cy="2646878"/>
          </a:xfrm>
          <a:prstGeom prst="rect">
            <a:avLst/>
          </a:prstGeom>
        </p:spPr>
        <p:txBody>
          <a:bodyPr wrap="square">
            <a:spAutoFit/>
          </a:bodyPr>
          <a:lstStyle/>
          <a:p>
            <a:r>
              <a:rPr lang="pt-BR" sz="16600" b="1" dirty="0" smtClean="0"/>
              <a:t>4</a:t>
            </a:r>
            <a:endParaRPr lang="pt-BR" sz="9600" dirty="0"/>
          </a:p>
        </p:txBody>
      </p:sp>
      <p:sp>
        <p:nvSpPr>
          <p:cNvPr id="4" name="Retângulo 3"/>
          <p:cNvSpPr/>
          <p:nvPr/>
        </p:nvSpPr>
        <p:spPr>
          <a:xfrm>
            <a:off x="251348" y="6389798"/>
            <a:ext cx="6368153" cy="1200329"/>
          </a:xfrm>
          <a:prstGeom prst="rect">
            <a:avLst/>
          </a:prstGeom>
        </p:spPr>
        <p:txBody>
          <a:bodyPr wrap="square">
            <a:spAutoFit/>
          </a:bodyPr>
          <a:lstStyle/>
          <a:p>
            <a:pPr fontAlgn="base"/>
            <a:r>
              <a:rPr lang="pt-BR" sz="2400" b="1" dirty="0"/>
              <a:t>Organização de memória interna e externa, periféricos, multiprocessadores e multicomputadores.</a:t>
            </a:r>
          </a:p>
        </p:txBody>
      </p:sp>
      <p:sp>
        <p:nvSpPr>
          <p:cNvPr id="24"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678506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1582363627"/>
              </p:ext>
            </p:extLst>
          </p:nvPr>
        </p:nvGraphicFramePr>
        <p:xfrm>
          <a:off x="404664" y="1208580"/>
          <a:ext cx="6048672" cy="8737291"/>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Arquiteturas paralelas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040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Multiprocessadores de memória compartilhada.......</a:t>
                      </a:r>
                      <a:endParaRPr lang="pt-BR" baseline="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Multiprocessadores homogêneos em um chip..........</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043</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Multiprocessadores heterogêneos em um chip.........</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Tipos de sistemas de processadores paralelos e sua</a:t>
                      </a:r>
                    </a:p>
                    <a:p>
                      <a:pPr algn="l"/>
                      <a:r>
                        <a:rPr lang="pt-BR" baseline="0" dirty="0" smtClean="0"/>
                        <a:t>        organização.................................................................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Multiprocessadores UMA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Multiprocessadores NUMA.........................................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baseline="0" dirty="0" smtClean="0"/>
                        <a:t>Multicomputadores de troca de mensagens..............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baseline="0" dirty="0" smtClean="0"/>
                        <a:t>Topologias...................................................................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Propriedades...............................................................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Resumo...............................................................................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REFERÊNCIAS BIBLIOGRÁFICAS...........................................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163290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sp>
        <p:nvSpPr>
          <p:cNvPr id="58" name="Retângulo de cantos arredondados 57"/>
          <p:cNvSpPr/>
          <p:nvPr/>
        </p:nvSpPr>
        <p:spPr>
          <a:xfrm>
            <a:off x="355739" y="6931573"/>
            <a:ext cx="6052441"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Assunto</a:t>
            </a:r>
          </a:p>
        </p:txBody>
      </p:sp>
      <p:pic>
        <p:nvPicPr>
          <p:cNvPr id="42" name="Imagem 41"/>
          <p:cNvPicPr>
            <a:picLocks noChangeAspect="1"/>
          </p:cNvPicPr>
          <p:nvPr/>
        </p:nvPicPr>
        <p:blipFill>
          <a:blip r:embed="rId20"/>
          <a:stretch>
            <a:fillRect/>
          </a:stretch>
        </p:blipFill>
        <p:spPr>
          <a:xfrm>
            <a:off x="430815" y="6944141"/>
            <a:ext cx="660849" cy="504056"/>
          </a:xfrm>
          <a:prstGeom prst="rect">
            <a:avLst/>
          </a:prstGeom>
        </p:spPr>
      </p:pic>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Arquitetura e Organização de Computadores</a:t>
            </a:r>
            <a:endParaRPr lang="pt-BR" sz="16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t>William Stallings</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15/09/2017</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281178"/>
            <a:ext cx="5289237" cy="430887"/>
          </a:xfrm>
          <a:prstGeom prst="rect">
            <a:avLst/>
          </a:prstGeom>
        </p:spPr>
        <p:txBody>
          <a:bodyPr wrap="square">
            <a:spAutoFit/>
          </a:bodyPr>
          <a:lstStyle/>
          <a:p>
            <a:pPr algn="ctr"/>
            <a:r>
              <a:rPr lang="pt-BR" sz="1100" dirty="0">
                <a:latin typeface="Poppins"/>
              </a:rPr>
              <a:t>https://www.amazon.com.br/Arquitetura-organiza%C3%A7%C3%A3o-computadores-William-Stallings/dp/8543020530#detailBullets_feature_div</a:t>
            </a:r>
            <a:endParaRPr lang="pt-BR" sz="1100" dirty="0"/>
          </a:p>
        </p:txBody>
      </p:sp>
      <p:sp>
        <p:nvSpPr>
          <p:cNvPr id="23"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9" name="Imagem 8"/>
          <p:cNvPicPr>
            <a:picLocks noChangeAspect="1"/>
          </p:cNvPicPr>
          <p:nvPr/>
        </p:nvPicPr>
        <p:blipFill>
          <a:blip r:embed="rId10"/>
          <a:stretch>
            <a:fillRect/>
          </a:stretch>
        </p:blipFill>
        <p:spPr>
          <a:xfrm>
            <a:off x="521431" y="2871268"/>
            <a:ext cx="3267609" cy="4365223"/>
          </a:xfrm>
          <a:prstGeom prst="rect">
            <a:avLst/>
          </a:prstGeom>
        </p:spPr>
      </p:pic>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94348</TotalTime>
  <Words>5454</Words>
  <Application>Microsoft Office PowerPoint</Application>
  <PresentationFormat>Papel A4 (210 x 297 mm)</PresentationFormat>
  <Paragraphs>1491</Paragraphs>
  <Slides>66</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66</vt:i4>
      </vt:variant>
    </vt:vector>
  </HeadingPairs>
  <TitlesOfParts>
    <vt:vector size="71"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1726</cp:revision>
  <dcterms:created xsi:type="dcterms:W3CDTF">2017-12-01T19:46:48Z</dcterms:created>
  <dcterms:modified xsi:type="dcterms:W3CDTF">2021-04-04T22:05:44Z</dcterms:modified>
</cp:coreProperties>
</file>